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421" r:id="rId2"/>
    <p:sldId id="585" r:id="rId3"/>
    <p:sldId id="361" r:id="rId4"/>
    <p:sldId id="490" r:id="rId5"/>
    <p:sldId id="493" r:id="rId6"/>
    <p:sldId id="535" r:id="rId7"/>
    <p:sldId id="533" r:id="rId8"/>
    <p:sldId id="534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52" r:id="rId25"/>
    <p:sldId id="554" r:id="rId26"/>
    <p:sldId id="553" r:id="rId27"/>
    <p:sldId id="558" r:id="rId28"/>
    <p:sldId id="555" r:id="rId29"/>
    <p:sldId id="556" r:id="rId30"/>
    <p:sldId id="557" r:id="rId31"/>
    <p:sldId id="584" r:id="rId32"/>
    <p:sldId id="422" r:id="rId33"/>
    <p:sldId id="423" r:id="rId34"/>
    <p:sldId id="425" r:id="rId35"/>
    <p:sldId id="424" r:id="rId36"/>
    <p:sldId id="426" r:id="rId37"/>
    <p:sldId id="427" r:id="rId38"/>
    <p:sldId id="428" r:id="rId39"/>
    <p:sldId id="429" r:id="rId40"/>
    <p:sldId id="431" r:id="rId41"/>
    <p:sldId id="430" r:id="rId42"/>
    <p:sldId id="432" r:id="rId43"/>
    <p:sldId id="433" r:id="rId44"/>
    <p:sldId id="435" r:id="rId45"/>
    <p:sldId id="436" r:id="rId46"/>
    <p:sldId id="437" r:id="rId47"/>
    <p:sldId id="434" r:id="rId48"/>
    <p:sldId id="527" r:id="rId49"/>
    <p:sldId id="528" r:id="rId50"/>
    <p:sldId id="566" r:id="rId51"/>
    <p:sldId id="567" r:id="rId52"/>
    <p:sldId id="568" r:id="rId53"/>
    <p:sldId id="569" r:id="rId54"/>
    <p:sldId id="570" r:id="rId55"/>
    <p:sldId id="530" r:id="rId56"/>
    <p:sldId id="531" r:id="rId57"/>
    <p:sldId id="583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582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581" r:id="rId81"/>
    <p:sldId id="559" r:id="rId82"/>
    <p:sldId id="560" r:id="rId83"/>
    <p:sldId id="564" r:id="rId84"/>
    <p:sldId id="565" r:id="rId85"/>
    <p:sldId id="561" r:id="rId86"/>
    <p:sldId id="562" r:id="rId87"/>
    <p:sldId id="563" r:id="rId88"/>
    <p:sldId id="511" r:id="rId89"/>
    <p:sldId id="517" r:id="rId90"/>
    <p:sldId id="519" r:id="rId91"/>
    <p:sldId id="520" r:id="rId92"/>
    <p:sldId id="521" r:id="rId93"/>
    <p:sldId id="580" r:id="rId94"/>
    <p:sldId id="459" r:id="rId95"/>
    <p:sldId id="571" r:id="rId96"/>
    <p:sldId id="572" r:id="rId97"/>
    <p:sldId id="573" r:id="rId98"/>
    <p:sldId id="574" r:id="rId99"/>
    <p:sldId id="460" r:id="rId100"/>
    <p:sldId id="461" r:id="rId101"/>
    <p:sldId id="462" r:id="rId102"/>
    <p:sldId id="464" r:id="rId103"/>
    <p:sldId id="466" r:id="rId104"/>
    <p:sldId id="467" r:id="rId105"/>
    <p:sldId id="468" r:id="rId106"/>
    <p:sldId id="469" r:id="rId107"/>
    <p:sldId id="471" r:id="rId108"/>
    <p:sldId id="472" r:id="rId109"/>
    <p:sldId id="473" r:id="rId110"/>
    <p:sldId id="474" r:id="rId111"/>
    <p:sldId id="475" r:id="rId112"/>
    <p:sldId id="476" r:id="rId113"/>
    <p:sldId id="477" r:id="rId114"/>
    <p:sldId id="478" r:id="rId115"/>
    <p:sldId id="479" r:id="rId116"/>
    <p:sldId id="480" r:id="rId117"/>
    <p:sldId id="481" r:id="rId118"/>
    <p:sldId id="482" r:id="rId119"/>
    <p:sldId id="484" r:id="rId120"/>
    <p:sldId id="485" r:id="rId121"/>
    <p:sldId id="486" r:id="rId122"/>
    <p:sldId id="487" r:id="rId123"/>
    <p:sldId id="488" r:id="rId124"/>
    <p:sldId id="489" r:id="rId125"/>
    <p:sldId id="551" r:id="rId1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85">
          <p15:clr>
            <a:srgbClr val="A4A3A4"/>
          </p15:clr>
        </p15:guide>
        <p15:guide id="3" pos="5346">
          <p15:clr>
            <a:srgbClr val="A4A3A4"/>
          </p15:clr>
        </p15:guide>
        <p15:guide id="4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 showGuides="1">
      <p:cViewPr varScale="1">
        <p:scale>
          <a:sx n="139" d="100"/>
          <a:sy n="139" d="100"/>
        </p:scale>
        <p:origin x="192" y="102"/>
      </p:cViewPr>
      <p:guideLst>
        <p:guide orient="horz" pos="1620"/>
        <p:guide pos="385"/>
        <p:guide pos="5346"/>
        <p:guide pos="7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E0C6-4652-4FC3-A44A-E7EC1B9606DA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07847-F3E8-407C-A080-E3C0386794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86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6F877-F34A-4034-BFF4-5769E0BC2D3E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91731-381B-4745-B0EE-D5F5E4601A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2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4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6484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9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1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3487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7756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29774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86599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7963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518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0784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83956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90466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28485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4036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27157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7854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4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3823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3004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5511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865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39940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5073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6676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95000"/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 userDrawn="1"/>
        </p:nvSpPr>
        <p:spPr bwMode="auto">
          <a:xfrm flipV="1">
            <a:off x="323528" y="599841"/>
            <a:ext cx="8509000" cy="34527"/>
          </a:xfrm>
          <a:prstGeom prst="rect">
            <a:avLst/>
          </a:prstGeom>
          <a:solidFill>
            <a:srgbClr val="0070C0">
              <a:alpha val="81175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lIns="81643" tIns="40822" rIns="81643" bIns="40822" anchor="ctr"/>
          <a:lstStyle/>
          <a:p>
            <a:pPr algn="ctr"/>
            <a:endParaRPr lang="zh-CN" altLang="zh-CN" sz="4000" dirty="0">
              <a:solidFill>
                <a:schemeClr val="tx2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738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07F7C-9CB7-4FBE-AFDE-9C33C9BDB3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57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E569DB-419A-4AAD-843D-625676238E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08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0550" y="250429"/>
            <a:ext cx="6915150" cy="543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7376" y="927100"/>
            <a:ext cx="7899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1" y="793750"/>
            <a:ext cx="55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4753850"/>
            <a:ext cx="9144001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615949" y="4743390"/>
            <a:ext cx="78708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常用检索工具介绍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5248527" y="4846836"/>
            <a:ext cx="187569" cy="24618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0" r:id="rId6"/>
    <p:sldLayoutId id="2147483666" r:id="rId7"/>
    <p:sldLayoutId id="2147483667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hyperlink" Target="http://www.sipo.gov.cn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://www.uspto.gov/" TargetMode="Externa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wide.espacenet.com/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opat.com/" TargetMode="Externa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sdb.csdl.ac.cn/cscd_source.jsp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525" cy="5148858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701925" y="2238522"/>
            <a:ext cx="61372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主讲人：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单承伟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   位：大连理工大学图书馆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1187" y="1498025"/>
            <a:ext cx="7875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信息检索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64096"/>
            <a:ext cx="6214294" cy="386789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9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万方数据检索结果导出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" y="843558"/>
            <a:ext cx="6628880" cy="3876653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线形标注 1 1"/>
          <p:cNvSpPr/>
          <p:nvPr/>
        </p:nvSpPr>
        <p:spPr>
          <a:xfrm>
            <a:off x="3154079" y="1203598"/>
            <a:ext cx="2786073" cy="432048"/>
          </a:xfrm>
          <a:prstGeom prst="borderCallout1">
            <a:avLst>
              <a:gd name="adj1" fmla="val 40739"/>
              <a:gd name="adj2" fmla="val -2975"/>
              <a:gd name="adj3" fmla="val 126243"/>
              <a:gd name="adj4" fmla="val -6728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导出的格式多种可供选择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29858"/>
            <a:ext cx="6447814" cy="3835393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843558"/>
            <a:ext cx="7150975" cy="4140415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61" y="1203598"/>
            <a:ext cx="5989921" cy="28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98" y="1066166"/>
            <a:ext cx="5845189" cy="3717516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2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771550"/>
            <a:ext cx="6027191" cy="394806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0" name="TextBox 1"/>
          <p:cNvSpPr txBox="1">
            <a:spLocks noChangeArrowheads="1"/>
          </p:cNvSpPr>
          <p:nvPr/>
        </p:nvSpPr>
        <p:spPr bwMode="auto">
          <a:xfrm>
            <a:off x="6588224" y="1563638"/>
            <a:ext cx="2304256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SzPts val="3000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全记录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专利图示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国际专利分类号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德温特分类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德温特手工代码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专利家族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专利申请细节和日期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专利优先项</a:t>
            </a:r>
          </a:p>
          <a:p>
            <a:pPr eaLnBrk="1" hangingPunct="1"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专利申请国家</a:t>
            </a:r>
          </a:p>
        </p:txBody>
      </p:sp>
      <p:sp>
        <p:nvSpPr>
          <p:cNvPr id="7" name="矩形 6"/>
          <p:cNvSpPr/>
          <p:nvPr/>
        </p:nvSpPr>
        <p:spPr>
          <a:xfrm>
            <a:off x="309450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 专利详细信息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205978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7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205978"/>
            <a:ext cx="2726060" cy="42862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中国专利信息检索系统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1203598"/>
            <a:ext cx="3888432" cy="2016224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zh-CN" dirty="0" smtClean="0">
                <a:latin typeface="微软雅黑" pitchFamily="34" charset="-122"/>
                <a:ea typeface="微软雅黑" pitchFamily="34" charset="-122"/>
                <a:hlinkClick r:id="rId2"/>
              </a:rPr>
              <a:t>中华人民共和国国家知识产权局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1985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日以来公布的全部中国专利信息。包括发明、实用新型和外观设计三种专利的著录项目及摘要，并可浏览到各种说明书全文及外观设计图形。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说明书为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TIF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格式文件，在线浏览说明书必须安装本网站提供的专用浏览器。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免费公共查询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03598"/>
            <a:ext cx="4450647" cy="271857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6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18593"/>
            <a:ext cx="6133158" cy="394648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1564058"/>
            <a:ext cx="864394" cy="3774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611560" y="205978"/>
            <a:ext cx="2726060" cy="42862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中国专利信息检索系统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进入检索系统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27" y="818593"/>
            <a:ext cx="5926657" cy="390907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563888" y="1851670"/>
            <a:ext cx="2304256" cy="1368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872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05101"/>
            <a:ext cx="6120680" cy="3974776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11560" y="205978"/>
            <a:ext cx="2726060" cy="42862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中国专利信息检索系统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常规检索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1550"/>
            <a:ext cx="5970091" cy="398041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11560" y="205978"/>
            <a:ext cx="2726060" cy="42862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中国专利信息检索系统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表格检索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7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205978"/>
            <a:ext cx="2726060" cy="42862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中国专利信息检索系统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42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26" y="843559"/>
            <a:ext cx="5923085" cy="388274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494558" y="1779661"/>
            <a:ext cx="2069330" cy="29466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5220072" y="2283719"/>
            <a:ext cx="1872431" cy="2442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多功能查询器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8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9796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1131590"/>
            <a:ext cx="3240360" cy="3139328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dirty="0" smtClean="0">
                <a:latin typeface="微软雅黑" pitchFamily="34" charset="-122"/>
                <a:ea typeface="微软雅黑" pitchFamily="34" charset="-122"/>
                <a:hlinkClick r:id="rId2"/>
              </a:rPr>
              <a:t>美国专利商标局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的政府性官方网站，该网站向公众提供全方位的专利信息服务。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收录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1790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年以来的美国专利数据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免费提供公众查询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数据内容每周更新一次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分为 </a:t>
            </a:r>
            <a:r>
              <a:rPr lang="zh-CN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授权专利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 </a:t>
            </a:r>
            <a:r>
              <a:rPr lang="zh-CN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公开专利申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请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两个数据库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3598"/>
            <a:ext cx="4610128" cy="328334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64288" y="3939902"/>
            <a:ext cx="1512168" cy="3043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7458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68" y="843558"/>
            <a:ext cx="5586650" cy="388843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231554" y="2158280"/>
            <a:ext cx="1620366" cy="2694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专利检索页面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06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43750"/>
            <a:ext cx="6090090" cy="3865008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圆角矩形 1"/>
          <p:cNvSpPr>
            <a:spLocks noChangeArrowheads="1"/>
          </p:cNvSpPr>
          <p:nvPr/>
        </p:nvSpPr>
        <p:spPr bwMode="auto">
          <a:xfrm>
            <a:off x="2123877" y="4083918"/>
            <a:ext cx="1512019" cy="288107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/>
          <a:p>
            <a:pPr marL="214313" indent="-214313" algn="ctr">
              <a:buBlip>
                <a:blip r:embed="rId4"/>
              </a:buBlip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授权专利检索区</a:t>
            </a:r>
          </a:p>
        </p:txBody>
      </p:sp>
      <p:sp>
        <p:nvSpPr>
          <p:cNvPr id="38917" name="圆角矩形 4"/>
          <p:cNvSpPr>
            <a:spLocks noChangeArrowheads="1"/>
          </p:cNvSpPr>
          <p:nvPr/>
        </p:nvSpPr>
        <p:spPr bwMode="auto">
          <a:xfrm>
            <a:off x="6084615" y="4083918"/>
            <a:ext cx="1583729" cy="341647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/>
          <a:p>
            <a:pPr marL="214313" indent="-214313" algn="ctr">
              <a:buBlip>
                <a:blip r:embed="rId4"/>
              </a:buBlip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申请专利检索区</a:t>
            </a:r>
          </a:p>
        </p:txBody>
      </p:sp>
      <p:sp>
        <p:nvSpPr>
          <p:cNvPr id="38918" name="椭圆 5"/>
          <p:cNvSpPr>
            <a:spLocks noChangeArrowheads="1"/>
          </p:cNvSpPr>
          <p:nvPr/>
        </p:nvSpPr>
        <p:spPr bwMode="auto">
          <a:xfrm>
            <a:off x="1998365" y="1923008"/>
            <a:ext cx="1133475" cy="216694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快速检索页面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2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nimBg="1"/>
      <p:bldP spid="38917" grpId="0" animBg="1"/>
      <p:bldP spid="389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42" y="844152"/>
            <a:ext cx="6237312" cy="3901569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251520" y="2506012"/>
            <a:ext cx="6878091" cy="975122"/>
            <a:chOff x="-3325448" y="3784600"/>
            <a:chExt cx="9589723" cy="1300163"/>
          </a:xfrm>
        </p:grpSpPr>
        <p:sp>
          <p:nvSpPr>
            <p:cNvPr id="100363" name="矩形 5"/>
            <p:cNvSpPr>
              <a:spLocks noChangeArrowheads="1"/>
            </p:cNvSpPr>
            <p:nvPr/>
          </p:nvSpPr>
          <p:spPr bwMode="auto">
            <a:xfrm>
              <a:off x="-3325448" y="4126904"/>
              <a:ext cx="3168352" cy="69762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pPr>
                <a:buClr>
                  <a:schemeClr val="tx1"/>
                </a:buClr>
                <a:buSzPts val="3000"/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最多只允许输入两个检索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项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337" name="圆角矩形 2"/>
            <p:cNvSpPr>
              <a:spLocks noChangeArrowheads="1"/>
            </p:cNvSpPr>
            <p:nvPr/>
          </p:nvSpPr>
          <p:spPr bwMode="auto">
            <a:xfrm>
              <a:off x="34925" y="3784600"/>
              <a:ext cx="6229350" cy="1300163"/>
            </a:xfrm>
            <a:prstGeom prst="roundRect">
              <a:avLst>
                <a:gd name="adj" fmla="val 1666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</p:grp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467544" y="3742516"/>
            <a:ext cx="4032448" cy="418221"/>
            <a:chOff x="-2976407" y="5513958"/>
            <a:chExt cx="5682133" cy="556979"/>
          </a:xfrm>
          <a:solidFill>
            <a:schemeClr val="bg1"/>
          </a:solidFill>
        </p:grpSpPr>
        <p:sp>
          <p:nvSpPr>
            <p:cNvPr id="99334" name="圆角矩形 4"/>
            <p:cNvSpPr>
              <a:spLocks noChangeArrowheads="1"/>
            </p:cNvSpPr>
            <p:nvPr/>
          </p:nvSpPr>
          <p:spPr bwMode="auto">
            <a:xfrm>
              <a:off x="256213" y="5513958"/>
              <a:ext cx="2449513" cy="358775"/>
            </a:xfrm>
            <a:prstGeom prst="roundRect">
              <a:avLst>
                <a:gd name="adj" fmla="val 1666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00362" name="圆角矩形标注 1"/>
            <p:cNvSpPr>
              <a:spLocks noChangeArrowheads="1"/>
            </p:cNvSpPr>
            <p:nvPr/>
          </p:nvSpPr>
          <p:spPr bwMode="auto">
            <a:xfrm>
              <a:off x="-2976407" y="5674523"/>
              <a:ext cx="2333733" cy="396414"/>
            </a:xfrm>
            <a:prstGeom prst="wedgeRoundRectCallout">
              <a:avLst>
                <a:gd name="adj1" fmla="val 85392"/>
                <a:gd name="adj2" fmla="val -38726"/>
                <a:gd name="adj3" fmla="val 16667"/>
              </a:avLst>
            </a:prstGeom>
            <a:grpFill/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限定检索时间范围</a:t>
              </a:r>
            </a:p>
          </p:txBody>
        </p:sp>
      </p:grpSp>
      <p:sp>
        <p:nvSpPr>
          <p:cNvPr id="100359" name="TextBox 1"/>
          <p:cNvSpPr txBox="1">
            <a:spLocks noChangeArrowheads="1"/>
          </p:cNvSpPr>
          <p:nvPr/>
        </p:nvSpPr>
        <p:spPr bwMode="auto">
          <a:xfrm>
            <a:off x="1187624" y="1472466"/>
            <a:ext cx="2880320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SzPts val="3000"/>
              <a:defRPr/>
            </a:pP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※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右截断符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$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，可代替任意个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字符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Clr>
                <a:schemeClr val="tx1"/>
              </a:buClr>
              <a:buSzPts val="3000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在词组检索“”中不能使用截断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符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快速检索页面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19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123478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9552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796352"/>
            <a:ext cx="5075646" cy="392253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27854" y="1537962"/>
            <a:ext cx="1887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清华大学、清华同方共同创立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世界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上全文信息量规模最大的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"CNKI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数字图书馆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首页默认检索框可以进行多类型文献跨库检索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 flipV="1">
            <a:off x="2915816" y="1347621"/>
            <a:ext cx="2321594" cy="16233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78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05405"/>
            <a:ext cx="6148536" cy="385457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493118" y="1995686"/>
            <a:ext cx="4591050" cy="338138"/>
            <a:chOff x="35496" y="2906639"/>
            <a:chExt cx="6120829" cy="450924"/>
          </a:xfrm>
        </p:grpSpPr>
        <p:sp>
          <p:nvSpPr>
            <p:cNvPr id="100362" name="圆角矩形 6"/>
            <p:cNvSpPr>
              <a:spLocks noChangeArrowheads="1"/>
            </p:cNvSpPr>
            <p:nvPr/>
          </p:nvSpPr>
          <p:spPr bwMode="auto">
            <a:xfrm>
              <a:off x="35496" y="2906639"/>
              <a:ext cx="3492500" cy="162321"/>
            </a:xfrm>
            <a:prstGeom prst="roundRect">
              <a:avLst>
                <a:gd name="adj" fmla="val 1666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01390" name="圆角矩形标注 7"/>
            <p:cNvSpPr>
              <a:spLocks noChangeArrowheads="1"/>
            </p:cNvSpPr>
            <p:nvPr/>
          </p:nvSpPr>
          <p:spPr bwMode="auto">
            <a:xfrm>
              <a:off x="3924508" y="2997141"/>
              <a:ext cx="2231817" cy="360422"/>
            </a:xfrm>
            <a:prstGeom prst="wedgeRoundRectCallout">
              <a:avLst>
                <a:gd name="adj1" fmla="val -69468"/>
                <a:gd name="adj2" fmla="val -43324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检索式及命中内容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503114" y="2571750"/>
            <a:ext cx="4941094" cy="702469"/>
            <a:chOff x="0" y="3860800"/>
            <a:chExt cx="6588125" cy="936625"/>
          </a:xfrm>
        </p:grpSpPr>
        <p:sp>
          <p:nvSpPr>
            <p:cNvPr id="100360" name="圆角矩形 5"/>
            <p:cNvSpPr>
              <a:spLocks noChangeArrowheads="1"/>
            </p:cNvSpPr>
            <p:nvPr/>
          </p:nvSpPr>
          <p:spPr bwMode="auto">
            <a:xfrm>
              <a:off x="0" y="4437063"/>
              <a:ext cx="4356100" cy="360362"/>
            </a:xfrm>
            <a:prstGeom prst="roundRect">
              <a:avLst>
                <a:gd name="adj" fmla="val 1666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01388" name="圆角矩形标注 8"/>
            <p:cNvSpPr>
              <a:spLocks noChangeArrowheads="1"/>
            </p:cNvSpPr>
            <p:nvPr/>
          </p:nvSpPr>
          <p:spPr bwMode="auto">
            <a:xfrm>
              <a:off x="4356100" y="3860800"/>
              <a:ext cx="2232025" cy="360363"/>
            </a:xfrm>
            <a:prstGeom prst="wedgeRoundRectCallout">
              <a:avLst>
                <a:gd name="adj1" fmla="val -63778"/>
                <a:gd name="adj2" fmla="val 136574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可进行二次检索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051720" y="3759399"/>
            <a:ext cx="1728192" cy="540542"/>
            <a:chOff x="827882" y="5084763"/>
            <a:chExt cx="2304256" cy="720722"/>
          </a:xfrm>
        </p:grpSpPr>
        <p:sp>
          <p:nvSpPr>
            <p:cNvPr id="100358" name="椭圆 4"/>
            <p:cNvSpPr>
              <a:spLocks noChangeArrowheads="1"/>
            </p:cNvSpPr>
            <p:nvPr/>
          </p:nvSpPr>
          <p:spPr bwMode="auto">
            <a:xfrm>
              <a:off x="827882" y="5084763"/>
              <a:ext cx="287337" cy="2159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01386" name="圆角矩形标注 9"/>
            <p:cNvSpPr>
              <a:spLocks noChangeArrowheads="1"/>
            </p:cNvSpPr>
            <p:nvPr/>
          </p:nvSpPr>
          <p:spPr bwMode="auto">
            <a:xfrm>
              <a:off x="1403350" y="5445123"/>
              <a:ext cx="1728788" cy="360362"/>
            </a:xfrm>
            <a:prstGeom prst="wedgeRoundRectCallout">
              <a:avLst>
                <a:gd name="adj1" fmla="val -62074"/>
                <a:gd name="adj2" fmla="val -124449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T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表示有全文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专利检索结果页面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73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32" y="800101"/>
            <a:ext cx="6237938" cy="396044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8" name="椭圆 6"/>
          <p:cNvSpPr>
            <a:spLocks noChangeArrowheads="1"/>
          </p:cNvSpPr>
          <p:nvPr/>
        </p:nvSpPr>
        <p:spPr bwMode="auto">
          <a:xfrm>
            <a:off x="4390826" y="2571750"/>
            <a:ext cx="757238" cy="27027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247257" y="1618109"/>
            <a:ext cx="2917031" cy="809625"/>
            <a:chOff x="3851275" y="2205038"/>
            <a:chExt cx="3889375" cy="1079500"/>
          </a:xfrm>
        </p:grpSpPr>
        <p:sp>
          <p:nvSpPr>
            <p:cNvPr id="101382" name="椭圆 8"/>
            <p:cNvSpPr>
              <a:spLocks noChangeArrowheads="1"/>
            </p:cNvSpPr>
            <p:nvPr/>
          </p:nvSpPr>
          <p:spPr bwMode="auto">
            <a:xfrm>
              <a:off x="3924300" y="2205038"/>
              <a:ext cx="1295400" cy="28733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02409" name="圆角矩形标注 10"/>
            <p:cNvSpPr>
              <a:spLocks noChangeArrowheads="1"/>
            </p:cNvSpPr>
            <p:nvPr/>
          </p:nvSpPr>
          <p:spPr bwMode="auto">
            <a:xfrm>
              <a:off x="3851275" y="2636838"/>
              <a:ext cx="3889375" cy="647700"/>
            </a:xfrm>
            <a:prstGeom prst="wedgeRoundRectCallout">
              <a:avLst>
                <a:gd name="adj1" fmla="val -29560"/>
                <a:gd name="adj2" fmla="val -81537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点击可进入专利说明书的图形文件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（需下载并安装</a:t>
              </a:r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AlternaTiff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控件）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专利检索结果页面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8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43558"/>
            <a:ext cx="6202539" cy="388843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195486"/>
            <a:ext cx="2222004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美国专利数据库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专利说明书全文下载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3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39552" y="2859782"/>
            <a:ext cx="7776864" cy="742479"/>
          </a:xfrm>
        </p:spPr>
        <p:txBody>
          <a:bodyPr>
            <a:noAutofit/>
          </a:bodyPr>
          <a:lstStyle/>
          <a:p>
            <a:r>
              <a:rPr lang="en-US" altLang="zh-CN" sz="1800" dirty="0" err="1" smtClean="0">
                <a:solidFill>
                  <a:srgbClr val="00B0F0"/>
                </a:solidFill>
              </a:rPr>
              <a:t>WIPO-esp@cenet</a:t>
            </a:r>
            <a:r>
              <a:rPr lang="en-US" altLang="zh-CN" sz="1800" dirty="0" smtClean="0"/>
              <a:t>          </a:t>
            </a:r>
            <a:r>
              <a:rPr lang="zh-CN" altLang="en-US" sz="1800" dirty="0" smtClean="0">
                <a:solidFill>
                  <a:srgbClr val="FF0000"/>
                </a:solidFill>
              </a:rPr>
              <a:t>世界知识产权组织的专利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zh-CN" altLang="en-US" sz="1800" dirty="0" smtClean="0"/>
              <a:t>报道</a:t>
            </a:r>
            <a:r>
              <a:rPr lang="en-US" altLang="zh-CN" sz="1800" dirty="0" smtClean="0"/>
              <a:t>WIPO</a:t>
            </a:r>
            <a:r>
              <a:rPr lang="zh-CN" altLang="en-US" sz="1800" dirty="0" smtClean="0"/>
              <a:t>（世界知识产权组织）在最近</a:t>
            </a:r>
            <a:r>
              <a:rPr lang="en-US" altLang="zh-CN" sz="1800" dirty="0" smtClean="0"/>
              <a:t>24</a:t>
            </a:r>
            <a:r>
              <a:rPr lang="zh-CN" altLang="en-US" sz="1800" dirty="0" smtClean="0"/>
              <a:t>小时内公布的专利申请，只提供目录信息。每周更新。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err="1" smtClean="0">
                <a:solidFill>
                  <a:srgbClr val="00B0F0"/>
                </a:solidFill>
              </a:rPr>
              <a:t>EP-esp@cenet</a:t>
            </a:r>
            <a:r>
              <a:rPr lang="en-US" altLang="zh-CN" sz="1800" dirty="0" smtClean="0"/>
              <a:t>                </a:t>
            </a:r>
            <a:r>
              <a:rPr lang="zh-CN" altLang="en-US" sz="1800" dirty="0" smtClean="0">
                <a:solidFill>
                  <a:srgbClr val="FF0000"/>
                </a:solidFill>
              </a:rPr>
              <a:t>欧洲专利局的专利</a:t>
            </a:r>
            <a:r>
              <a:rPr lang="en-US" altLang="zh-CN" sz="1800" dirty="0" smtClean="0">
                <a:solidFill>
                  <a:srgbClr val="FF0000"/>
                </a:solidFill>
              </a:rPr>
              <a:t/>
            </a:r>
            <a:br>
              <a:rPr lang="en-US" altLang="zh-CN" sz="1800" dirty="0" smtClean="0">
                <a:solidFill>
                  <a:srgbClr val="FF0000"/>
                </a:solidFill>
              </a:rPr>
            </a:br>
            <a:r>
              <a:rPr lang="zh-CN" altLang="en-US" sz="1800" dirty="0" smtClean="0"/>
              <a:t>报道</a:t>
            </a:r>
            <a:r>
              <a:rPr lang="en-US" altLang="zh-CN" sz="1800" dirty="0" smtClean="0"/>
              <a:t>European Patent Office</a:t>
            </a:r>
            <a:r>
              <a:rPr lang="zh-CN" altLang="en-US" sz="1800" dirty="0" smtClean="0"/>
              <a:t>（欧洲专利局）在最近</a:t>
            </a:r>
            <a:r>
              <a:rPr lang="en-US" altLang="zh-CN" sz="1800" dirty="0" smtClean="0"/>
              <a:t>24</a:t>
            </a:r>
            <a:r>
              <a:rPr lang="zh-CN" altLang="en-US" sz="1800" dirty="0" smtClean="0"/>
              <a:t>小时内公布的专利申请，只提供目录信息。每周更新。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>
                <a:solidFill>
                  <a:srgbClr val="00B0F0"/>
                </a:solidFill>
              </a:rPr>
              <a:t>Worldwide</a:t>
            </a:r>
            <a:r>
              <a:rPr lang="en-US" altLang="zh-CN" sz="1800" dirty="0" smtClean="0"/>
              <a:t>                      </a:t>
            </a:r>
            <a:r>
              <a:rPr lang="zh-CN" altLang="en-US" sz="1800" dirty="0" smtClean="0">
                <a:solidFill>
                  <a:srgbClr val="FF0000"/>
                </a:solidFill>
              </a:rPr>
              <a:t>世界范围专利</a:t>
            </a:r>
            <a:r>
              <a:rPr lang="en-US" altLang="zh-CN" sz="1800" dirty="0" smtClean="0">
                <a:solidFill>
                  <a:srgbClr val="FF0000"/>
                </a:solidFill>
              </a:rPr>
              <a:t/>
            </a:r>
            <a:br>
              <a:rPr lang="en-US" altLang="zh-CN" sz="1800" dirty="0" smtClean="0">
                <a:solidFill>
                  <a:srgbClr val="FF0000"/>
                </a:solidFill>
              </a:rPr>
            </a:br>
            <a:r>
              <a:rPr lang="zh-CN" altLang="en-US" sz="1800" dirty="0" smtClean="0"/>
              <a:t>世界范围专利数据库（</a:t>
            </a:r>
            <a:r>
              <a:rPr lang="en-US" altLang="zh-CN" sz="1800" dirty="0" smtClean="0"/>
              <a:t>Worldwide</a:t>
            </a:r>
            <a:r>
              <a:rPr lang="zh-CN" altLang="en-US" sz="1800" dirty="0" smtClean="0"/>
              <a:t>）用英文文摘报道</a:t>
            </a:r>
            <a:r>
              <a:rPr lang="en-US" altLang="zh-CN" sz="1800" dirty="0" smtClean="0"/>
              <a:t>80</a:t>
            </a:r>
            <a:r>
              <a:rPr lang="zh-CN" altLang="en-US" sz="1800" dirty="0"/>
              <a:t>多</a:t>
            </a:r>
            <a:r>
              <a:rPr lang="zh-CN" altLang="en-US" sz="1800" dirty="0" smtClean="0"/>
              <a:t>个国家和地区的专利文献，并且可浏览多个国家专利全文说明书。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en-US" sz="1800" dirty="0"/>
              <a:t>网址</a:t>
            </a:r>
            <a:r>
              <a:rPr lang="zh-CN" altLang="en-US" sz="1800" dirty="0" smtClean="0"/>
              <a:t>：</a:t>
            </a:r>
            <a:r>
              <a:rPr lang="en-US" altLang="zh-CN" sz="1800" dirty="0">
                <a:hlinkClick r:id="rId2"/>
              </a:rPr>
              <a:t>http://worldwide.espacenet.com/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496" y="205979"/>
            <a:ext cx="2736304" cy="493563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欧洲专利数据库</a:t>
            </a:r>
            <a:endParaRPr 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9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62830"/>
            <a:ext cx="5683918" cy="379715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8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152" y="1123167"/>
            <a:ext cx="2871788" cy="3050381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5496" y="205979"/>
            <a:ext cx="2736304" cy="493563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欧洲专利数据库</a:t>
            </a:r>
            <a:endParaRPr 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智能检索 专利国家选取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78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69" y="823115"/>
            <a:ext cx="5845695" cy="3908875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5496" y="205979"/>
            <a:ext cx="2736304" cy="493563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欧洲专利数据库</a:t>
            </a:r>
            <a:endParaRPr 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275606"/>
            <a:ext cx="2088232" cy="1477328"/>
          </a:xfrm>
          <a:prstGeom prst="rect">
            <a:avLst/>
          </a:prstGeom>
          <a:noFill/>
          <a:ln w="25400">
            <a:solidFill>
              <a:srgbClr val="0066C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关键词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文摘关键词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专利公开号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专利申请号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专利优先权号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7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39" y="771550"/>
            <a:ext cx="6263205" cy="396044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5496" y="205979"/>
            <a:ext cx="2736304" cy="493563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欧洲专利数据库</a:t>
            </a:r>
            <a:endParaRPr 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20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40" y="843558"/>
            <a:ext cx="6021288" cy="3907465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形标注 3"/>
          <p:cNvSpPr/>
          <p:nvPr/>
        </p:nvSpPr>
        <p:spPr>
          <a:xfrm>
            <a:off x="4502866" y="3381376"/>
            <a:ext cx="3010644" cy="594122"/>
          </a:xfrm>
          <a:prstGeom prst="wedgeEllipseCallout">
            <a:avLst>
              <a:gd name="adj1" fmla="val -85685"/>
              <a:gd name="adj2" fmla="val 66190"/>
            </a:avLst>
          </a:prstGeom>
          <a:solidFill>
            <a:schemeClr val="bg1">
              <a:alpha val="97000"/>
            </a:scheme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支持机器翻译成中文</a:t>
            </a:r>
          </a:p>
        </p:txBody>
      </p:sp>
      <p:sp>
        <p:nvSpPr>
          <p:cNvPr id="5" name="矩形 4"/>
          <p:cNvSpPr/>
          <p:nvPr/>
        </p:nvSpPr>
        <p:spPr>
          <a:xfrm>
            <a:off x="35496" y="205979"/>
            <a:ext cx="2736304" cy="493563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欧洲专利数据库</a:t>
            </a:r>
            <a:endParaRPr 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检索结果记录详细信息页面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9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4906" y="4187284"/>
            <a:ext cx="2549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http://www.soopat.com/</a:t>
            </a:r>
            <a:endParaRPr lang="zh-CN" altLang="en-US" dirty="0">
              <a:hlinkClick r:id="rId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4056" y="1174609"/>
            <a:ext cx="6172200" cy="1697037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是一个完全免费的专利数据搜索引擎， 是一个既专业又大众化的检索系统。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98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个国家和地区、超过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万件专利文献的搜索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本身并不提供数据，而是将所有互联网上免费的专利数据库进行链接、整合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0534" y="41872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网址：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99486" y="237877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056" y="2653173"/>
            <a:ext cx="7361659" cy="1296144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开发了强大的专利分析工具，提供各种类型的专利分析，可以对专利申请日、公开日、申请人、发明人、分类号等进行分析，分析结构可用折线图、柱形图、列表和饼图表示，分析速度非常快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dirty="0" smtClean="0">
                <a:latin typeface="微软雅黑" pitchFamily="34" charset="-122"/>
                <a:ea typeface="微软雅黑" pitchFamily="34" charset="-122"/>
              </a:rPr>
              <a:t>通过专利分析可以把握技术动态、了解技术竞争力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3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23" y="895796"/>
            <a:ext cx="6858000" cy="383619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630225" y="861690"/>
            <a:ext cx="2268140" cy="909875"/>
            <a:chOff x="5814626" y="1700213"/>
            <a:chExt cx="3024187" cy="1213166"/>
          </a:xfrm>
        </p:grpSpPr>
        <p:sp>
          <p:nvSpPr>
            <p:cNvPr id="110601" name="椭圆 5"/>
            <p:cNvSpPr>
              <a:spLocks noChangeArrowheads="1"/>
            </p:cNvSpPr>
            <p:nvPr/>
          </p:nvSpPr>
          <p:spPr bwMode="auto">
            <a:xfrm>
              <a:off x="7451725" y="1700213"/>
              <a:ext cx="865188" cy="2159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11628" name="圆角矩形标注 6"/>
            <p:cNvSpPr>
              <a:spLocks noChangeArrowheads="1"/>
            </p:cNvSpPr>
            <p:nvPr/>
          </p:nvSpPr>
          <p:spPr bwMode="auto">
            <a:xfrm>
              <a:off x="5814626" y="2194242"/>
              <a:ext cx="3024187" cy="719137"/>
            </a:xfrm>
            <a:prstGeom prst="wedgeRoundRectCallout">
              <a:avLst>
                <a:gd name="adj1" fmla="val 20319"/>
                <a:gd name="adj2" fmla="val -90940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注册并登陆后，可保存检索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历史和进行个性化功能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设定</a:t>
              </a:r>
              <a:endParaRPr lang="zh-CN" altLang="en-US" sz="1350" b="1" dirty="0"/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146145" y="3723875"/>
            <a:ext cx="2946135" cy="767271"/>
            <a:chOff x="3779838" y="5373688"/>
            <a:chExt cx="3928180" cy="1023028"/>
          </a:xfrm>
        </p:grpSpPr>
        <p:sp>
          <p:nvSpPr>
            <p:cNvPr id="110599" name="圆角矩形 7"/>
            <p:cNvSpPr>
              <a:spLocks noChangeArrowheads="1"/>
            </p:cNvSpPr>
            <p:nvPr/>
          </p:nvSpPr>
          <p:spPr bwMode="auto">
            <a:xfrm>
              <a:off x="3779838" y="5373688"/>
              <a:ext cx="1584325" cy="719137"/>
            </a:xfrm>
            <a:prstGeom prst="roundRect">
              <a:avLst>
                <a:gd name="adj" fmla="val 1666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111626" name="圆角矩形标注 8"/>
            <p:cNvSpPr>
              <a:spLocks noChangeArrowheads="1"/>
            </p:cNvSpPr>
            <p:nvPr/>
          </p:nvSpPr>
          <p:spPr bwMode="auto">
            <a:xfrm>
              <a:off x="5907793" y="5733254"/>
              <a:ext cx="1800225" cy="663462"/>
            </a:xfrm>
            <a:prstGeom prst="wedgeRoundRectCallout">
              <a:avLst>
                <a:gd name="adj1" fmla="val -80833"/>
                <a:gd name="adj2" fmla="val -36269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提供关于专利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的各方面资料</a:t>
              </a:r>
            </a:p>
          </p:txBody>
        </p:sp>
      </p:grpSp>
      <p:sp>
        <p:nvSpPr>
          <p:cNvPr id="55305" name="椭圆 9"/>
          <p:cNvSpPr>
            <a:spLocks noChangeArrowheads="1"/>
          </p:cNvSpPr>
          <p:nvPr/>
        </p:nvSpPr>
        <p:spPr bwMode="auto">
          <a:xfrm>
            <a:off x="1818085" y="2139702"/>
            <a:ext cx="5454253" cy="12954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35896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专利搜索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25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64" y="843558"/>
            <a:ext cx="4935452" cy="388565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195486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出版物检索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5536" y="1437620"/>
            <a:ext cx="2520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可以进行出版物类别的检索、浏览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全部类型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会议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工具书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年鉴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报纸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学位授予单位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15816" y="1275607"/>
            <a:ext cx="1512168" cy="15107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43558"/>
            <a:ext cx="6169778" cy="386789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专利导航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2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53" y="844153"/>
            <a:ext cx="6165304" cy="386509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8" name="椭圆 4"/>
          <p:cNvSpPr>
            <a:spLocks noChangeArrowheads="1"/>
          </p:cNvSpPr>
          <p:nvPr/>
        </p:nvSpPr>
        <p:spPr bwMode="auto">
          <a:xfrm>
            <a:off x="2339752" y="1851670"/>
            <a:ext cx="1079897" cy="21550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sp>
        <p:nvSpPr>
          <p:cNvPr id="2" name="圆角矩形 1"/>
          <p:cNvSpPr>
            <a:spLocks noChangeArrowheads="1"/>
          </p:cNvSpPr>
          <p:nvPr/>
        </p:nvSpPr>
        <p:spPr bwMode="auto">
          <a:xfrm>
            <a:off x="3635896" y="3291830"/>
            <a:ext cx="647700" cy="215504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表格搜索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3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922" y="843558"/>
            <a:ext cx="6277406" cy="388632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3" name="圆角矩形 6"/>
          <p:cNvSpPr>
            <a:spLocks noChangeArrowheads="1"/>
          </p:cNvSpPr>
          <p:nvPr/>
        </p:nvSpPr>
        <p:spPr bwMode="auto">
          <a:xfrm>
            <a:off x="2843808" y="2355726"/>
            <a:ext cx="2052638" cy="215503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6228184" y="1382614"/>
            <a:ext cx="1243013" cy="32504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454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检索结果显示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45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43558"/>
            <a:ext cx="6169778" cy="386789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第三章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98565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专利说明书全文显示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4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57250"/>
            <a:ext cx="3149923" cy="387682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6" y="844154"/>
            <a:ext cx="3053983" cy="3889923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5536" y="270917"/>
            <a:ext cx="3230116" cy="42862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sz="2000" dirty="0" smtClean="0">
                <a:latin typeface="微软雅黑" pitchFamily="34" charset="-122"/>
                <a:ea typeface="微软雅黑" pitchFamily="34" charset="-122"/>
              </a:rPr>
              <a:t>专利搜索引擎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SooPAT</a:t>
            </a:r>
            <a:endParaRPr 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82541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专利分析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6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我的文件\我的桌面\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2127" y="4123695"/>
            <a:ext cx="1415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End</a:t>
            </a:r>
            <a:endParaRPr lang="zh-CN" alt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107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468" y="771550"/>
            <a:ext cx="5355012" cy="394309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中国知网跨库检索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85341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可以按需要选择跨库检索的数据库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287" y="820918"/>
            <a:ext cx="5665562" cy="391107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19622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高级检索支持多字段、多个检索词、多种组配条件的复杂检索指令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6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15" y="699542"/>
            <a:ext cx="4639081" cy="400751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1026" name="Picture 2" descr="C:\Users\GaoJian\AppData\Local\Temp\SNAGHTML83a3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" y="1203598"/>
            <a:ext cx="4207417" cy="3482192"/>
          </a:xfrm>
          <a:prstGeom prst="rect">
            <a:avLst/>
          </a:prstGeom>
          <a:noFill/>
          <a:ln w="25400">
            <a:solidFill>
              <a:srgbClr val="0066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62461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中国知网高级检索来源文献限定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067944" y="1995686"/>
            <a:ext cx="180020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0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8703853" cy="367247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中国知网专业检索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1255812"/>
            <a:ext cx="4104456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参照系统提示及检索要求编制检索式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788024" y="1625144"/>
            <a:ext cx="648072" cy="51455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0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821718"/>
            <a:ext cx="4815354" cy="3917253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203848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中国知网作者检索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29943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19622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支持作者、第一作者、作者单位的检索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可以进行模糊、精确两种方式的限定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01" y="874036"/>
            <a:ext cx="6563987" cy="378594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中国知网基金检索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868144" y="1707654"/>
            <a:ext cx="0" cy="43204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520" y="163564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可以按基金项目的名称检索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08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3193"/>
            <a:ext cx="8640960" cy="2956789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005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中国知网句子、段落检索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1059582"/>
            <a:ext cx="417646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可以限定在同一句话或同一段落中检索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9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3848" y="278777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477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00" y="771550"/>
            <a:ext cx="4555664" cy="397090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005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中国知网检索结果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232629"/>
            <a:ext cx="2952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支持二次检索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66CC"/>
              </a:buClr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对检索结果可以按文献来源、关键词再分类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66CC"/>
              </a:buClr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可以按学科、年代、作者、机构等分组浏览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66CC"/>
              </a:buClr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可以按主题、发表时间、被引次数、下载次数分别排序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7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811920"/>
            <a:ext cx="6147106" cy="392007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005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中国知网输出检索结果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347614"/>
            <a:ext cx="1944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支持查新格式、多种参考文献管理软件格式、自定义等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输出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66CC"/>
              </a:buClr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格式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支持复制到剪贴板、打印、导出等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输出</a:t>
            </a:r>
          </a:p>
          <a:p>
            <a:pPr>
              <a:buClr>
                <a:srgbClr val="0066CC"/>
              </a:buClr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方式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067944" y="1347614"/>
            <a:ext cx="44644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5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18" y="778924"/>
            <a:ext cx="5305846" cy="395306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005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中国知网输出格式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99568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CC"/>
              </a:buClr>
              <a:buFont typeface="Wingdings" pitchFamily="2" charset="2"/>
              <a:buChar char="Ø"/>
            </a:pP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NoteExpress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输出格式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7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901006"/>
            <a:ext cx="5175231" cy="3855753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88865"/>
            <a:ext cx="4494881" cy="3867894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中国知网 生成检索报告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86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70" y="843558"/>
            <a:ext cx="6084502" cy="389110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文本框 5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237877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维普期刊基本检索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681520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重庆维普资讯公司创立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国内开发最早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中文期刊数据库产品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9718" y="915566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5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863413"/>
            <a:ext cx="6273946" cy="38685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662461" y="237877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高级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3159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高级检索可以实现同义词参考、分类表、机构列表的推荐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843558"/>
            <a:ext cx="4721048" cy="38544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662461" y="237877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维普期刊检索结果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757" y="134761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检索结果可以按时间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排序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20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71550"/>
            <a:ext cx="4962230" cy="394459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19548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维普期刊输出记录格式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57" y="192336"/>
            <a:ext cx="7238095" cy="452380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24" y="905083"/>
            <a:ext cx="7380952" cy="333333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69" y="1597590"/>
            <a:ext cx="7238095" cy="242857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03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15566"/>
            <a:ext cx="8457143" cy="373333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022501" y="19548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 期刊导航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84168" y="3507854"/>
            <a:ext cx="72008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2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62461" y="19548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 期刊导航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3" y="771550"/>
            <a:ext cx="4104455" cy="392761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95536" y="221171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维普系统中期刊的评价指标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02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副标题 1"/>
          <p:cNvSpPr txBox="1">
            <a:spLocks/>
          </p:cNvSpPr>
          <p:nvPr/>
        </p:nvSpPr>
        <p:spPr>
          <a:xfrm>
            <a:off x="2194885" y="1449867"/>
            <a:ext cx="3443916" cy="444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  <a:defRPr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11188" y="1327150"/>
            <a:ext cx="1560512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0"/>
            <a:ext cx="5143500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83768" y="1449867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哪些文献与我的研究相关？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某领域最热的文章是什么？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项研究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热门机构是哪家？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文章是否被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收录？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文章有没有被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引用？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843558"/>
            <a:ext cx="5874379" cy="37929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878485" y="19548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维普期刊检索历史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757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34761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支持检索历史中多次检索策略的逻辑组配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8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3848" y="2766863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127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95" y="721368"/>
            <a:ext cx="5160985" cy="406493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7108" name="内容占位符 2"/>
          <p:cNvSpPr>
            <a:spLocks noGrp="1"/>
          </p:cNvSpPr>
          <p:nvPr>
            <p:ph idx="4294967295"/>
          </p:nvPr>
        </p:nvSpPr>
        <p:spPr>
          <a:xfrm>
            <a:off x="395536" y="1363371"/>
            <a:ext cx="2520280" cy="3008579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SCI</a:t>
            </a:r>
            <a:r>
              <a:rPr lang="zh-CN" altLang="en-US" dirty="0" smtClean="0"/>
              <a:t>系列引文数据库</a:t>
            </a:r>
            <a:r>
              <a:rPr lang="en-US" altLang="zh-CN" dirty="0" smtClean="0"/>
              <a:t> 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SCI-E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SSCI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CPCI-S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CPCI-SSH</a:t>
            </a:r>
            <a:endParaRPr lang="zh-CN" altLang="zh-CN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INSPEC</a:t>
            </a:r>
            <a:endParaRPr lang="en-US" altLang="zh-CN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DERWENT INNOVATIONS INDEX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DII</a:t>
            </a:r>
            <a:r>
              <a:rPr lang="zh-CN" altLang="en-US" dirty="0" smtClean="0"/>
              <a:t>）</a:t>
            </a:r>
            <a:endParaRPr lang="zh-CN" altLang="zh-CN" sz="1425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MEDLINE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CSCD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1881" y="206645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数据库介绍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29" y="820528"/>
            <a:ext cx="5543771" cy="385521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9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内容占位符 2"/>
          <p:cNvSpPr>
            <a:spLocks noGrp="1"/>
          </p:cNvSpPr>
          <p:nvPr>
            <p:ph idx="4294967295"/>
          </p:nvPr>
        </p:nvSpPr>
        <p:spPr>
          <a:xfrm>
            <a:off x="633040" y="1193899"/>
            <a:ext cx="7899400" cy="3394075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SCI-E</a:t>
            </a:r>
            <a:r>
              <a:rPr lang="zh-CN" altLang="en-US" dirty="0"/>
              <a:t>的前身是印刷版</a:t>
            </a:r>
            <a:r>
              <a:rPr lang="en-US" altLang="zh-CN" dirty="0"/>
              <a:t>《</a:t>
            </a:r>
            <a:r>
              <a:rPr lang="zh-CN" altLang="en-US" dirty="0"/>
              <a:t>科学引文索引</a:t>
            </a:r>
            <a:r>
              <a:rPr lang="en-US" altLang="zh-CN" dirty="0"/>
              <a:t>》(Science Citation Index,</a:t>
            </a:r>
            <a:r>
              <a:rPr lang="zh-CN" altLang="en-US" dirty="0"/>
              <a:t>简称</a:t>
            </a:r>
            <a:r>
              <a:rPr lang="en-US" altLang="zh-CN" dirty="0"/>
              <a:t>SCI)</a:t>
            </a:r>
            <a:r>
              <a:rPr lang="zh-CN" altLang="en-US" dirty="0"/>
              <a:t>。由美国科学情报研究所（</a:t>
            </a:r>
            <a:r>
              <a:rPr lang="en-US" altLang="zh-CN" dirty="0"/>
              <a:t>ISI</a:t>
            </a:r>
            <a:r>
              <a:rPr lang="zh-CN" altLang="en-US" dirty="0"/>
              <a:t>）创办于</a:t>
            </a:r>
            <a:r>
              <a:rPr lang="en-US" altLang="zh-CN" dirty="0"/>
              <a:t>1964</a:t>
            </a:r>
            <a:r>
              <a:rPr lang="zh-CN" altLang="en-US" dirty="0"/>
              <a:t>年。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最初的</a:t>
            </a:r>
            <a:r>
              <a:rPr lang="en-US" altLang="zh-CN" dirty="0"/>
              <a:t>SCI</a:t>
            </a:r>
            <a:r>
              <a:rPr lang="zh-CN" altLang="en-US" dirty="0"/>
              <a:t>是一个五卷的印刷版，之后，经历了磁带、联机信息检索系统、光盘等形式。</a:t>
            </a:r>
            <a:endParaRPr lang="en-US" altLang="zh-CN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1973</a:t>
            </a:r>
            <a:r>
              <a:rPr lang="zh-CN" altLang="en-US" dirty="0"/>
              <a:t>年，社会科学引文索引（</a:t>
            </a:r>
            <a:r>
              <a:rPr lang="en-US" altLang="zh-CN" dirty="0"/>
              <a:t>Social Sciences Citation Index, SSCI</a:t>
            </a:r>
            <a:r>
              <a:rPr lang="zh-CN" altLang="en-US" dirty="0"/>
              <a:t>）的问世，其学科覆盖范围扩展到了社会科学；</a:t>
            </a:r>
            <a:endParaRPr lang="en-US" altLang="zh-CN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1978</a:t>
            </a:r>
            <a:r>
              <a:rPr lang="zh-CN" altLang="en-US" dirty="0"/>
              <a:t>年推出的艺术与人文引文索引（</a:t>
            </a:r>
            <a:r>
              <a:rPr lang="en-US" altLang="zh-CN" dirty="0"/>
              <a:t>Arts &amp; Humanities Citation Index</a:t>
            </a:r>
            <a:r>
              <a:rPr lang="zh-CN" altLang="en-US" dirty="0"/>
              <a:t>，</a:t>
            </a:r>
            <a:r>
              <a:rPr lang="en-US" altLang="zh-CN" dirty="0"/>
              <a:t>A&amp;HCI</a:t>
            </a:r>
            <a:r>
              <a:rPr lang="zh-CN" altLang="en-US" dirty="0"/>
              <a:t>）又将其内容扩展到了艺术人文领域。</a:t>
            </a:r>
            <a:endParaRPr lang="en-US" altLang="zh-CN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1997</a:t>
            </a:r>
            <a:r>
              <a:rPr lang="zh-CN" altLang="en-US" dirty="0"/>
              <a:t>年，基于网络环境，</a:t>
            </a:r>
            <a:r>
              <a:rPr lang="en-US" altLang="zh-CN" dirty="0"/>
              <a:t>SSCI</a:t>
            </a:r>
            <a:r>
              <a:rPr lang="zh-CN" altLang="en-US" dirty="0"/>
              <a:t>、</a:t>
            </a:r>
            <a:r>
              <a:rPr lang="en-US" altLang="zh-CN" dirty="0"/>
              <a:t>A&amp;HCI</a:t>
            </a:r>
            <a:r>
              <a:rPr lang="zh-CN" altLang="en-US" dirty="0"/>
              <a:t>和</a:t>
            </a:r>
            <a:r>
              <a:rPr lang="en-US" altLang="zh-CN" dirty="0"/>
              <a:t>SCIE</a:t>
            </a:r>
            <a:r>
              <a:rPr lang="zh-CN" altLang="en-US" dirty="0"/>
              <a:t>（</a:t>
            </a:r>
            <a:r>
              <a:rPr lang="en-US" altLang="zh-CN" dirty="0"/>
              <a:t>SCI</a:t>
            </a:r>
            <a:r>
              <a:rPr lang="zh-CN" altLang="en-US" dirty="0"/>
              <a:t>网络版）合并在一起，形成了后来的</a:t>
            </a:r>
            <a:r>
              <a:rPr lang="en-US" altLang="zh-CN" dirty="0"/>
              <a:t>Web of Science</a:t>
            </a:r>
            <a:r>
              <a:rPr lang="zh-CN" altLang="en-US" dirty="0"/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66517" y="195486"/>
            <a:ext cx="4285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——SCI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系列引文数据库介绍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27" y="51471"/>
            <a:ext cx="889556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203598"/>
            <a:ext cx="7416824" cy="3168352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Eugene Garfield, Ph.D.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尤金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加菲尔德 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1925.9.6-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  <a:defRPr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rtl="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哥伦比亚大学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1949 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rtl="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哥伦比亚大学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图书馆学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1954 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rtl="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宾夕法尼亚大学，博士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结构语言学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1961 </a:t>
            </a:r>
          </a:p>
          <a:p>
            <a:pPr marL="800100" lvl="1" indent="-342900" rtl="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rtl="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汤森路透科技集团终身名誉董事长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9618" y="25342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——SCI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Eugene Garfield</a:t>
            </a:r>
          </a:p>
        </p:txBody>
      </p:sp>
    </p:spTree>
    <p:extLst>
      <p:ext uri="{BB962C8B-B14F-4D97-AF65-F5344CB8AC3E}">
        <p14:creationId xmlns:p14="http://schemas.microsoft.com/office/powerpoint/2010/main" val="18385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11299" y="1203598"/>
            <a:ext cx="7492801" cy="3024336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100" dirty="0"/>
              <a:t>SCI</a:t>
            </a:r>
            <a:r>
              <a:rPr lang="zh-CN" altLang="en-US" sz="2100" dirty="0"/>
              <a:t>的创始人</a:t>
            </a:r>
            <a:r>
              <a:rPr lang="en-US" altLang="zh-CN" sz="2100" dirty="0"/>
              <a:t>Eugene Garfield</a:t>
            </a:r>
            <a:r>
              <a:rPr lang="zh-CN" altLang="en-US" sz="2100" dirty="0"/>
              <a:t>博士创造性提出了“引文索引”的全新索引理念。这一基于记录和跟踪引文的创新索引方法，帮助科研人员和学者们把学术文献智能地联系在了一起，从而使他们发现与自己的研究相关的文献。</a:t>
            </a:r>
            <a:endParaRPr lang="en-US" altLang="zh-CN" sz="2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100" dirty="0"/>
              <a:t>Garfield</a:t>
            </a:r>
            <a:r>
              <a:rPr lang="zh-CN" altLang="en-US" sz="2100" dirty="0"/>
              <a:t>博士意识到通过对引文的量化分析，能够找出热门的和有影响力的研究领域，从而为评估期刊、个人、机构、以及国家的影响力提供客观依据。</a:t>
            </a:r>
            <a:endParaRPr lang="en-US" altLang="zh-CN" sz="2100" dirty="0"/>
          </a:p>
          <a:p>
            <a:pPr marL="0" indent="0">
              <a:buClr>
                <a:srgbClr val="FF0000"/>
              </a:buClr>
              <a:buNone/>
              <a:defRPr/>
            </a:pPr>
            <a:r>
              <a:rPr lang="en-US" altLang="zh-CN" sz="2100" dirty="0" smtClean="0"/>
              <a:t>                                              </a:t>
            </a:r>
            <a:r>
              <a:rPr lang="en-US" altLang="zh-CN" sz="2100" dirty="0"/>
              <a:t>------</a:t>
            </a:r>
            <a:r>
              <a:rPr lang="zh-CN" altLang="en-US" sz="2100" dirty="0"/>
              <a:t>摘自汤森路透官网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55447"/>
            <a:ext cx="885205" cy="135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9618" y="253426"/>
            <a:ext cx="572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——SCI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Eugene Garfield</a:t>
            </a:r>
          </a:p>
        </p:txBody>
      </p:sp>
    </p:spTree>
    <p:extLst>
      <p:ext uri="{BB962C8B-B14F-4D97-AF65-F5344CB8AC3E}">
        <p14:creationId xmlns:p14="http://schemas.microsoft.com/office/powerpoint/2010/main" val="13552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77650" y="253426"/>
            <a:ext cx="4750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——SCI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选刊标准</a:t>
            </a:r>
            <a:endParaRPr lang="en-US" alt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576" y="987574"/>
            <a:ext cx="7128792" cy="3394075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期刊出版标准、编辑内容、国际多样性和引文分析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个主要方面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rtl="0">
              <a:buClr>
                <a:srgbClr val="FF0000"/>
              </a:buClr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出版标准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时效性、编辑惯例、英文文献编目信息和同行评议过程等方面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rtl="0">
              <a:buClr>
                <a:srgbClr val="FF0000"/>
              </a:buClr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编辑内容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是否能使数据库的内容更加丰富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rtl="0">
              <a:buClr>
                <a:srgbClr val="FF0000"/>
              </a:buClr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国际多样性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看其作者是否来自世界各地，也注重期刊编辑和编委会的国际多样性，多学科的领域范围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rtl="0">
              <a:buClr>
                <a:srgbClr val="FF0000"/>
              </a:buClr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引文分析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期刊影响因子的计算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4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6465" y="826105"/>
            <a:ext cx="5809991" cy="38338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>
            <a:off x="7668344" y="3363838"/>
            <a:ext cx="59412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SCI-E</a:t>
            </a:r>
            <a:r>
              <a:rPr 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收录刊源国家分布</a:t>
            </a:r>
          </a:p>
        </p:txBody>
      </p:sp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635646"/>
            <a:ext cx="1944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SCI-E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收录中国期刊数量排在全球的第十五位，约占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SCI-E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全部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期刊总量的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1%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0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03598"/>
            <a:ext cx="463414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SCI-E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中国期刊的收录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528" y="1041821"/>
            <a:ext cx="3595278" cy="3186113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截止到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SCI-E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收录了中国期刊（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Journal Country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种，其中出版社地址在大陆的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种，香港地区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种，其它国家地区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rtl="0">
              <a:buClr>
                <a:srgbClr val="FF0000"/>
              </a:buClr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上述中国期刊中，中文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种，其余为英文刊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rtl="0">
              <a:buClr>
                <a:srgbClr val="FF0000"/>
              </a:buClr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据统计中国每年出版科技期刊约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多种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27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5" y="771550"/>
            <a:ext cx="5713982" cy="3975974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0871" y="719296"/>
            <a:ext cx="5832648" cy="403555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043608" y="3291830"/>
            <a:ext cx="338437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67345" y="2571750"/>
            <a:ext cx="1588431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00909" y="123478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检索首页</a:t>
            </a:r>
            <a:endParaRPr lang="zh-CN" sz="28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3648" y="1764953"/>
            <a:ext cx="1012367" cy="806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82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1509713" y="2722518"/>
            <a:ext cx="6248400" cy="1361400"/>
            <a:chOff x="611560" y="3949666"/>
            <a:chExt cx="8331222" cy="1814427"/>
          </a:xfrm>
        </p:grpSpPr>
        <p:sp>
          <p:nvSpPr>
            <p:cNvPr id="7" name="左大括号 6"/>
            <p:cNvSpPr/>
            <p:nvPr/>
          </p:nvSpPr>
          <p:spPr bwMode="auto">
            <a:xfrm>
              <a:off x="2541965" y="4052809"/>
              <a:ext cx="282576" cy="159951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1350"/>
            </a:p>
          </p:txBody>
        </p:sp>
        <p:sp>
          <p:nvSpPr>
            <p:cNvPr id="24597" name="TextBox 16"/>
            <p:cNvSpPr txBox="1">
              <a:spLocks noChangeArrowheads="1"/>
            </p:cNvSpPr>
            <p:nvPr/>
          </p:nvSpPr>
          <p:spPr bwMode="auto">
            <a:xfrm>
              <a:off x="2832130" y="3949666"/>
              <a:ext cx="5671595" cy="39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中国期刊全文数据库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1979~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</a:t>
              </a:r>
              <a:r>
                <a:rPr lang="zh-CN" altLang="en-US" sz="13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全文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98" name="TextBox 17"/>
            <p:cNvSpPr txBox="1">
              <a:spLocks noChangeArrowheads="1"/>
            </p:cNvSpPr>
            <p:nvPr/>
          </p:nvSpPr>
          <p:spPr bwMode="auto">
            <a:xfrm>
              <a:off x="2835929" y="4404268"/>
              <a:ext cx="5220958" cy="39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中国优秀硕士学位论文全文数据库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1999~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</a:t>
              </a:r>
            </a:p>
          </p:txBody>
        </p:sp>
        <p:sp>
          <p:nvSpPr>
            <p:cNvPr id="24599" name="TextBox 18"/>
            <p:cNvSpPr txBox="1">
              <a:spLocks noChangeArrowheads="1"/>
            </p:cNvSpPr>
            <p:nvPr/>
          </p:nvSpPr>
          <p:spPr bwMode="auto">
            <a:xfrm>
              <a:off x="2835929" y="4905450"/>
              <a:ext cx="5220958" cy="39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中国博士学位论文全文数据库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1999~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</a:t>
              </a:r>
            </a:p>
          </p:txBody>
        </p:sp>
        <p:sp>
          <p:nvSpPr>
            <p:cNvPr id="24600" name="TextBox 19"/>
            <p:cNvSpPr txBox="1">
              <a:spLocks noChangeArrowheads="1"/>
            </p:cNvSpPr>
            <p:nvPr/>
          </p:nvSpPr>
          <p:spPr bwMode="auto">
            <a:xfrm>
              <a:off x="2872309" y="5364154"/>
              <a:ext cx="6070473" cy="39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会议论文、引文、专利、标准、成果、工具书等摘要信息</a:t>
              </a:r>
            </a:p>
          </p:txBody>
        </p:sp>
        <p:sp>
          <p:nvSpPr>
            <p:cNvPr id="8214" name="矩形 21503"/>
            <p:cNvSpPr>
              <a:spLocks noChangeArrowheads="1"/>
            </p:cNvSpPr>
            <p:nvPr/>
          </p:nvSpPr>
          <p:spPr bwMode="auto">
            <a:xfrm>
              <a:off x="611560" y="4517991"/>
              <a:ext cx="1972692" cy="73219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知网</a:t>
              </a:r>
              <a:endParaRPr lang="en-US" altLang="zh-CN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（综合数据平台）</a:t>
              </a:r>
            </a:p>
          </p:txBody>
        </p:sp>
      </p:grpSp>
      <p:grpSp>
        <p:nvGrpSpPr>
          <p:cNvPr id="3" name="组合 24"/>
          <p:cNvGrpSpPr>
            <a:grpSpLocks/>
          </p:cNvGrpSpPr>
          <p:nvPr/>
        </p:nvGrpSpPr>
        <p:grpSpPr bwMode="auto">
          <a:xfrm>
            <a:off x="1514475" y="885853"/>
            <a:ext cx="5914347" cy="1757905"/>
            <a:chOff x="617538" y="1512962"/>
            <a:chExt cx="7885989" cy="2344598"/>
          </a:xfrm>
        </p:grpSpPr>
        <p:sp>
          <p:nvSpPr>
            <p:cNvPr id="14" name="左大括号 13"/>
            <p:cNvSpPr/>
            <p:nvPr/>
          </p:nvSpPr>
          <p:spPr bwMode="auto">
            <a:xfrm>
              <a:off x="2484484" y="1628885"/>
              <a:ext cx="404823" cy="201516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1350"/>
            </a:p>
          </p:txBody>
        </p:sp>
        <p:sp>
          <p:nvSpPr>
            <p:cNvPr id="24587" name="TextBox 5"/>
            <p:cNvSpPr txBox="1">
              <a:spLocks noChangeArrowheads="1"/>
            </p:cNvSpPr>
            <p:nvPr/>
          </p:nvSpPr>
          <p:spPr bwMode="auto">
            <a:xfrm>
              <a:off x="2843809" y="1512962"/>
              <a:ext cx="3939637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数字化期刊全文数据库  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1998~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4588" name="TextBox 8"/>
            <p:cNvSpPr txBox="1">
              <a:spLocks noChangeArrowheads="1"/>
            </p:cNvSpPr>
            <p:nvPr/>
          </p:nvSpPr>
          <p:spPr bwMode="auto">
            <a:xfrm>
              <a:off x="2839976" y="1882328"/>
              <a:ext cx="5093829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中国学位论文数据库  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1980~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    有全文</a:t>
              </a:r>
            </a:p>
          </p:txBody>
        </p:sp>
        <p:sp>
          <p:nvSpPr>
            <p:cNvPr id="24589" name="TextBox 9"/>
            <p:cNvSpPr txBox="1">
              <a:spLocks noChangeArrowheads="1"/>
            </p:cNvSpPr>
            <p:nvPr/>
          </p:nvSpPr>
          <p:spPr bwMode="auto">
            <a:xfrm>
              <a:off x="2832606" y="2276873"/>
              <a:ext cx="5670921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中国学术会议论文文摘数据库 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1985~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  有全文</a:t>
              </a:r>
            </a:p>
          </p:txBody>
        </p:sp>
        <p:sp>
          <p:nvSpPr>
            <p:cNvPr id="24590" name="TextBox 10"/>
            <p:cNvSpPr txBox="1">
              <a:spLocks noChangeArrowheads="1"/>
            </p:cNvSpPr>
            <p:nvPr/>
          </p:nvSpPr>
          <p:spPr bwMode="auto">
            <a:xfrm>
              <a:off x="2843808" y="2699623"/>
              <a:ext cx="4862988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中国科技成果数据库  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1986~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    题录</a:t>
              </a:r>
            </a:p>
          </p:txBody>
        </p:sp>
        <p:sp>
          <p:nvSpPr>
            <p:cNvPr id="24591" name="TextBox 11"/>
            <p:cNvSpPr txBox="1">
              <a:spLocks noChangeArrowheads="1"/>
            </p:cNvSpPr>
            <p:nvPr/>
          </p:nvSpPr>
          <p:spPr bwMode="auto">
            <a:xfrm>
              <a:off x="2828836" y="3097135"/>
              <a:ext cx="4285893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专利技术数据库   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1985~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）；   全文</a:t>
              </a:r>
            </a:p>
          </p:txBody>
        </p:sp>
        <p:sp>
          <p:nvSpPr>
            <p:cNvPr id="24592" name="TextBox 12"/>
            <p:cNvSpPr txBox="1">
              <a:spLocks noChangeArrowheads="1"/>
            </p:cNvSpPr>
            <p:nvPr/>
          </p:nvSpPr>
          <p:spPr bwMode="auto">
            <a:xfrm>
              <a:off x="2750957" y="3457327"/>
              <a:ext cx="2251099" cy="4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中国标准数据库    </a:t>
              </a:r>
            </a:p>
          </p:txBody>
        </p:sp>
        <p:sp>
          <p:nvSpPr>
            <p:cNvPr id="8208" name="矩形 43"/>
            <p:cNvSpPr>
              <a:spLocks noChangeArrowheads="1"/>
            </p:cNvSpPr>
            <p:nvPr/>
          </p:nvSpPr>
          <p:spPr bwMode="auto">
            <a:xfrm>
              <a:off x="617538" y="2305126"/>
              <a:ext cx="1938238" cy="732734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万方数据</a:t>
              </a:r>
              <a:endParaRPr lang="en-US" altLang="zh-CN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（综合数据平台）</a:t>
              </a:r>
            </a:p>
          </p:txBody>
        </p:sp>
      </p:grpSp>
      <p:grpSp>
        <p:nvGrpSpPr>
          <p:cNvPr id="5" name="组合 26"/>
          <p:cNvGrpSpPr>
            <a:grpSpLocks/>
          </p:cNvGrpSpPr>
          <p:nvPr/>
        </p:nvGrpSpPr>
        <p:grpSpPr bwMode="auto">
          <a:xfrm>
            <a:off x="1564481" y="4155926"/>
            <a:ext cx="3638632" cy="549381"/>
            <a:chOff x="683568" y="5877272"/>
            <a:chExt cx="4852100" cy="732508"/>
          </a:xfrm>
        </p:grpSpPr>
        <p:sp>
          <p:nvSpPr>
            <p:cNvPr id="24582" name="TextBox 22"/>
            <p:cNvSpPr txBox="1">
              <a:spLocks noChangeArrowheads="1"/>
            </p:cNvSpPr>
            <p:nvPr/>
          </p:nvSpPr>
          <p:spPr bwMode="auto">
            <a:xfrm>
              <a:off x="2869657" y="6050235"/>
              <a:ext cx="266601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收录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1989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年至今的期刊</a:t>
              </a:r>
            </a:p>
          </p:txBody>
        </p:sp>
        <p:sp>
          <p:nvSpPr>
            <p:cNvPr id="8200" name="矩形 44"/>
            <p:cNvSpPr>
              <a:spLocks noChangeArrowheads="1"/>
            </p:cNvSpPr>
            <p:nvPr/>
          </p:nvSpPr>
          <p:spPr bwMode="auto">
            <a:xfrm>
              <a:off x="683568" y="5877272"/>
              <a:ext cx="1872208" cy="732508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维普期刊</a:t>
              </a:r>
              <a:endParaRPr lang="en-US" altLang="zh-CN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hlink"/>
                </a:buClr>
                <a:defRPr/>
              </a:pPr>
              <a:r>
                <a:rPr lang="zh-CN" altLang="en-US" sz="13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（期刊数据库）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51264" y="14034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三大中文数据库介绍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12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619672" y="908793"/>
            <a:ext cx="6277433" cy="3823197"/>
          </a:xfrm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499694" y="2139702"/>
            <a:ext cx="864394" cy="10801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椭圆 3"/>
          <p:cNvSpPr/>
          <p:nvPr/>
        </p:nvSpPr>
        <p:spPr>
          <a:xfrm>
            <a:off x="1691680" y="2139702"/>
            <a:ext cx="864394" cy="1631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1770434" y="3533726"/>
            <a:ext cx="3017590" cy="6218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0909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基本检索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9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37" y="824007"/>
            <a:ext cx="6039952" cy="396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785" y="822822"/>
            <a:ext cx="6286875" cy="394222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36680"/>
            <a:ext cx="1746647" cy="88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641" y="746054"/>
            <a:ext cx="5904655" cy="4053378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号 2"/>
          <p:cNvSpPr/>
          <p:nvPr/>
        </p:nvSpPr>
        <p:spPr>
          <a:xfrm>
            <a:off x="4983935" y="3159074"/>
            <a:ext cx="485775" cy="1605973"/>
          </a:xfrm>
          <a:prstGeom prst="rightBrace">
            <a:avLst>
              <a:gd name="adj1" fmla="val 18346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494598" y="2542690"/>
            <a:ext cx="3384376" cy="126562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627784" y="2190607"/>
            <a:ext cx="323850" cy="21669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73938"/>
            <a:ext cx="342900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0909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作者检索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7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被引检索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843558"/>
            <a:ext cx="5688632" cy="3919021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843558"/>
            <a:ext cx="5858013" cy="3896721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926809"/>
            <a:ext cx="8841702" cy="3536681"/>
          </a:xfrm>
          <a:prstGeom prst="rect">
            <a:avLst/>
          </a:prstGeom>
          <a:ln w="22225">
            <a:solidFill>
              <a:srgbClr val="0066CC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91" y="858923"/>
            <a:ext cx="5777217" cy="3824713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34736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10" y="884810"/>
            <a:ext cx="6884104" cy="38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156176" y="2427734"/>
            <a:ext cx="1512094" cy="118824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3558"/>
            <a:ext cx="6244537" cy="392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055792" y="2049115"/>
            <a:ext cx="540544" cy="378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高级检索 检索历史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3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2" y="777833"/>
            <a:ext cx="6043439" cy="397927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991" y="800136"/>
            <a:ext cx="1100105" cy="13853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18298" y="2883694"/>
            <a:ext cx="4207669" cy="124301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695885" y="1599313"/>
            <a:ext cx="970384" cy="18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2749940" y="1615979"/>
            <a:ext cx="1586051" cy="4970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865458" y="1489508"/>
            <a:ext cx="2125826" cy="55226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246" y="782757"/>
            <a:ext cx="6174010" cy="394923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062261" y="2427734"/>
            <a:ext cx="1133475" cy="59412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043608" y="3075806"/>
            <a:ext cx="3186113" cy="96083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2699792" y="2463404"/>
            <a:ext cx="1323975" cy="42029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检索结果页面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652" y="2263233"/>
            <a:ext cx="1828571" cy="1123810"/>
          </a:xfrm>
          <a:prstGeom prst="rect">
            <a:avLst/>
          </a:prstGeom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1640" y="849841"/>
            <a:ext cx="6849665" cy="3813572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00909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分析功能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18" y="842699"/>
            <a:ext cx="5279703" cy="3972893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19621"/>
            <a:ext cx="5590476" cy="2819048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7020272" y="842699"/>
            <a:ext cx="1800200" cy="2585323"/>
          </a:xfrm>
          <a:prstGeom prst="rect">
            <a:avLst/>
          </a:prstGeom>
          <a:solidFill>
            <a:schemeClr val="tx2"/>
          </a:solidFill>
          <a:ln w="25400">
            <a:solidFill>
              <a:srgbClr val="0066CC"/>
            </a:solidFill>
          </a:ln>
        </p:spPr>
        <p:txBody>
          <a:bodyPr wrap="square" rtlCol="0">
            <a:spAutoFit/>
          </a:bodyPr>
          <a:lstStyle/>
          <a:p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出版物名称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语种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基金资助机构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cxnSp>
        <p:nvCxnSpPr>
          <p:cNvPr id="13" name="直接箭头连接符 12"/>
          <p:cNvCxnSpPr>
            <a:endCxn id="11" idx="1"/>
          </p:cNvCxnSpPr>
          <p:nvPr/>
        </p:nvCxnSpPr>
        <p:spPr>
          <a:xfrm flipV="1">
            <a:off x="2411760" y="2135361"/>
            <a:ext cx="4608512" cy="1156469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805" y="699542"/>
            <a:ext cx="5498675" cy="408706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22812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" y="843558"/>
            <a:ext cx="6387562" cy="3923705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7" name="矩形 6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创建引文报告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25" y="843558"/>
            <a:ext cx="5302343" cy="390951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22710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98" y="843558"/>
            <a:ext cx="6347163" cy="393329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67544" y="270234"/>
            <a:ext cx="3590156" cy="421555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0909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逻辑算符优先运算顺序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1272158"/>
            <a:ext cx="1872208" cy="3243808"/>
          </a:xfrm>
          <a:prstGeom prst="rect">
            <a:avLst/>
          </a:prstGeom>
        </p:spPr>
        <p:txBody>
          <a:bodyPr/>
          <a:lstStyle/>
          <a:p>
            <a:pPr marL="342900" lvl="1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检索词之间、检索框之间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NEAR/x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SAME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622"/>
            <a:ext cx="6609001" cy="3289548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281367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1"/>
          <p:cNvSpPr txBox="1">
            <a:spLocks noChangeArrowheads="1"/>
          </p:cNvSpPr>
          <p:nvPr/>
        </p:nvSpPr>
        <p:spPr bwMode="auto">
          <a:xfrm>
            <a:off x="755576" y="1249472"/>
            <a:ext cx="763284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中国科学引文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(Chinese Science Citation Database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CSCD)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中国科学院国家科学图书馆创建于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1989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年，收录了我国数学、物理、化学、天文学、地学、生物学、农林科学、医药卫生、工程技术、环境科学和管理科学等领域出版的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1,200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多种中英文科技核心期刊和优秀期刊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7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1" y="843558"/>
            <a:ext cx="6356467" cy="3816424"/>
          </a:xfrm>
          <a:prstGeom prst="rect">
            <a:avLst/>
          </a:prstGeom>
          <a:ln w="22225">
            <a:solidFill>
              <a:srgbClr val="0066CC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进入</a:t>
            </a:r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WOS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平台选库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9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62460" y="123478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38732"/>
            <a:ext cx="7344816" cy="3926058"/>
          </a:xfrm>
          <a:prstGeom prst="rect">
            <a:avLst/>
          </a:prstGeom>
          <a:ln w="19050">
            <a:solidFill>
              <a:srgbClr val="0066CC"/>
            </a:solidFill>
          </a:ln>
        </p:spPr>
      </p:pic>
      <p:sp>
        <p:nvSpPr>
          <p:cNvPr id="5" name="椭圆 4"/>
          <p:cNvSpPr/>
          <p:nvPr/>
        </p:nvSpPr>
        <p:spPr>
          <a:xfrm>
            <a:off x="359718" y="915566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9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64" y="843558"/>
            <a:ext cx="6310099" cy="386761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275606"/>
            <a:ext cx="1726117" cy="735198"/>
          </a:xfrm>
          <a:prstGeom prst="rect">
            <a:avLst/>
          </a:prstGeom>
          <a:ln w="22225">
            <a:solidFill>
              <a:srgbClr val="0066CC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223608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检索页面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1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43558"/>
            <a:ext cx="6913645" cy="381826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824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基本检索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5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6816098" cy="390916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90889"/>
            <a:ext cx="6588224" cy="386690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检索结果页面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0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15" y="821970"/>
            <a:ext cx="6800625" cy="391002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被引文献检索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778199"/>
            <a:ext cx="6854468" cy="3953791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被引文献检索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7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539552" y="1044179"/>
            <a:ext cx="792088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如何区别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CSCD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核心库和扩展库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核心库的来源期刊经过严格的评选，是各学科领域中具有权威性和代表性的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核心期刊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扩展库的来源期刊经过大范围的遴选，是我国各学科领域优秀的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期刊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2013-2014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年度中国科学引文数据库收录来源期刊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1141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种，其中中国出版的英文期刊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种，中文期刊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1016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种，其中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780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访问期刊列表网址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sdb.csdl.ac.cn/cscd_source.jsp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5816" y="277987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核心库与扩展库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TextBox 1"/>
          <p:cNvSpPr txBox="1">
            <a:spLocks noChangeArrowheads="1"/>
          </p:cNvSpPr>
          <p:nvPr/>
        </p:nvSpPr>
        <p:spPr bwMode="auto">
          <a:xfrm>
            <a:off x="1547813" y="789385"/>
            <a:ext cx="44279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50" b="1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251520" y="171088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科学引文数据库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5816" y="27023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核心库与扩展库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3" y="848522"/>
            <a:ext cx="7249727" cy="388346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75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5856" y="278777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056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985839"/>
            <a:ext cx="7992888" cy="3098080"/>
          </a:xfrm>
          <a:prstGeom prst="rect">
            <a:avLst/>
          </a:prstGeom>
        </p:spPr>
        <p:txBody>
          <a:bodyPr/>
          <a:lstStyle/>
          <a:p>
            <a:pPr marL="342900" lvl="0" indent="-34290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Scopus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是目前全球规模最大的文摘和引文数据库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由总部设在荷兰阿姆斯特丹的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Elsevier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公司出版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Elsevier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是一家经营科学、技术和医学信息产品及出版服务的世界一流出版集团 </a:t>
            </a:r>
          </a:p>
          <a:p>
            <a:pPr marL="342900" lvl="0" indent="-34290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Scopus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涵盖了由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多家出版商出版发行的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，可以检索到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16500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种同行评审期刊，其中包括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种开放存取期刊，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以及集成网络资源的专利信息库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rtl="0"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涵盖了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个学科领域，归于四大门类：生命科学（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余种）、社会科学与人文艺术（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5300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余种）、自然科学（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7200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余种）和医学（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余种，全面覆盖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Medline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数据库概况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8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文献检索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851619"/>
            <a:ext cx="6162524" cy="390990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9376" y="1071735"/>
            <a:ext cx="2646760" cy="340042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5321" y="51470"/>
            <a:ext cx="4553063" cy="4736221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563888" y="4101862"/>
            <a:ext cx="4436771" cy="36004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563888" y="2931790"/>
            <a:ext cx="4436771" cy="28803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3563888" y="3291830"/>
            <a:ext cx="4436772" cy="28803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342418" y="1475185"/>
            <a:ext cx="821531" cy="27027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3563888" y="778607"/>
            <a:ext cx="4464496" cy="7130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6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821789"/>
            <a:ext cx="7992888" cy="3927798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7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0" y="123478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万方数据基本检索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627784" y="339502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著者检索</a:t>
            </a:r>
            <a:endParaRPr 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0410" y="1168004"/>
            <a:ext cx="6399609" cy="233124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447" y="843411"/>
            <a:ext cx="6721079" cy="357187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843" y="784682"/>
            <a:ext cx="5704285" cy="3718322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7674" y="790645"/>
            <a:ext cx="6687740" cy="361950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5957" y="661215"/>
            <a:ext cx="6679406" cy="408979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9793" y="474440"/>
            <a:ext cx="6451997" cy="429464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49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1419622"/>
            <a:ext cx="8554529" cy="2307631"/>
          </a:xfr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2283718"/>
            <a:ext cx="1152128" cy="57606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7784" y="339502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机构检索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7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851092"/>
            <a:ext cx="4032448" cy="380889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2195736" y="1293366"/>
            <a:ext cx="611981" cy="270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3" name="线形标注 1 2"/>
          <p:cNvSpPr/>
          <p:nvPr/>
        </p:nvSpPr>
        <p:spPr>
          <a:xfrm>
            <a:off x="5686857" y="3795886"/>
            <a:ext cx="1245394" cy="491729"/>
          </a:xfrm>
          <a:prstGeom prst="borderCallout1">
            <a:avLst>
              <a:gd name="adj1" fmla="val 18750"/>
              <a:gd name="adj2" fmla="val -8333"/>
              <a:gd name="adj3" fmla="val 49250"/>
              <a:gd name="adj4" fmla="val -178628"/>
            </a:avLst>
          </a:prstGeom>
          <a:solidFill>
            <a:srgbClr val="FFFF00">
              <a:alpha val="69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tx1"/>
                </a:solidFill>
              </a:rPr>
              <a:t>系统提示</a:t>
            </a:r>
          </a:p>
        </p:txBody>
      </p:sp>
      <p:sp>
        <p:nvSpPr>
          <p:cNvPr id="7" name="矩形 6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高级检索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290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131084"/>
            <a:ext cx="3457143" cy="2304762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470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逻辑运算优先顺序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5768" y="1347614"/>
            <a:ext cx="6172200" cy="2376264"/>
          </a:xfrm>
          <a:prstGeom prst="rect">
            <a:avLst/>
          </a:prstGeom>
        </p:spPr>
        <p:txBody>
          <a:bodyPr/>
          <a:lstStyle/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W/n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PRE/n</a:t>
            </a: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 rtl="0">
              <a:buClr>
                <a:srgbClr val="FF0000"/>
              </a:buClr>
              <a:buFont typeface="微软雅黑" panose="020B0503020204020204" pitchFamily="34" charset="-122"/>
              <a:buChar char="↓"/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 NOT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5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期刊分析功能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5760640" cy="3988738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9900" y="2008952"/>
            <a:ext cx="1950244" cy="84296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0" y="1491630"/>
            <a:ext cx="2016224" cy="27027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5292546" y="1491630"/>
            <a:ext cx="3672408" cy="41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1644526"/>
            <a:ext cx="2005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按学科、出版社检索期刊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按期刊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SJR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SNIP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、引文等指标分析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1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121569"/>
            <a:ext cx="6549628" cy="350520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996" y="1348979"/>
            <a:ext cx="2850356" cy="3078956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339502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来源出版物浏览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8979"/>
            <a:ext cx="1584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按连续出版物的学科、出版物类型浏览期刊内容</a:t>
            </a:r>
          </a:p>
        </p:txBody>
      </p:sp>
    </p:spTree>
    <p:extLst>
      <p:ext uri="{BB962C8B-B14F-4D97-AF65-F5344CB8AC3E}">
        <p14:creationId xmlns:p14="http://schemas.microsoft.com/office/powerpoint/2010/main" val="22151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8505" y="699542"/>
            <a:ext cx="6246786" cy="3968028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5954" y="1545432"/>
            <a:ext cx="2936081" cy="280749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4300" y="3543301"/>
            <a:ext cx="1700213" cy="678656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3491880" y="1128943"/>
            <a:ext cx="1943100" cy="25015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检索结果输出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545432"/>
            <a:ext cx="1944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支持导出、下载、查看引文、        查看施引文献等多种显示方式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导出记录的格式依参考文献的类型确定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1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286" y="1059656"/>
            <a:ext cx="6530578" cy="3629025"/>
          </a:xfrm>
          <a:prstGeom prst="rect">
            <a:avLst/>
          </a:prstGeom>
          <a:solidFill>
            <a:srgbClr val="FFC000"/>
          </a:solidFill>
          <a:ln w="25400">
            <a:solidFill>
              <a:srgbClr val="0066CC"/>
            </a:solidFill>
            <a:miter lim="800000"/>
            <a:headEnd/>
            <a:tailEnd/>
          </a:ln>
          <a:extLst/>
        </p:spPr>
      </p:pic>
      <p:sp>
        <p:nvSpPr>
          <p:cNvPr id="4" name="椭圆 3"/>
          <p:cNvSpPr/>
          <p:nvPr/>
        </p:nvSpPr>
        <p:spPr>
          <a:xfrm>
            <a:off x="4050407" y="1383507"/>
            <a:ext cx="809625" cy="21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线形标注 1 6"/>
          <p:cNvSpPr/>
          <p:nvPr/>
        </p:nvSpPr>
        <p:spPr>
          <a:xfrm>
            <a:off x="5460702" y="1139428"/>
            <a:ext cx="1127522" cy="270272"/>
          </a:xfrm>
          <a:prstGeom prst="borderCallout1">
            <a:avLst>
              <a:gd name="adj1" fmla="val 58233"/>
              <a:gd name="adj2" fmla="val -1461"/>
              <a:gd name="adj3" fmla="val 130642"/>
              <a:gd name="adj4" fmla="val -51827"/>
            </a:avLst>
          </a:prstGeom>
          <a:solidFill>
            <a:srgbClr val="FFC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tx1"/>
                </a:solidFill>
              </a:rPr>
              <a:t>分析功能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7784" y="339502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检索结果分析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409700"/>
            <a:ext cx="180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对检索记录进行多个方面的分析，如：机构、主题、作者、国别、出版年、来源出版物、文献类型的筛选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91" y="885825"/>
            <a:ext cx="6742509" cy="352425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2250281" y="1707357"/>
            <a:ext cx="647700" cy="21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3" name="线形标注 1 2"/>
          <p:cNvSpPr/>
          <p:nvPr/>
        </p:nvSpPr>
        <p:spPr>
          <a:xfrm>
            <a:off x="3996928" y="1181100"/>
            <a:ext cx="1871663" cy="242888"/>
          </a:xfrm>
          <a:prstGeom prst="borderCallout1">
            <a:avLst>
              <a:gd name="adj1" fmla="val 65783"/>
              <a:gd name="adj2" fmla="val 777"/>
              <a:gd name="adj3" fmla="val 242529"/>
              <a:gd name="adj4" fmla="val -60303"/>
            </a:avLst>
          </a:prstGeom>
          <a:solidFill>
            <a:srgbClr val="FFC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tx1"/>
                </a:solidFill>
              </a:rPr>
              <a:t>按机构名称分析结果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277986"/>
            <a:ext cx="2149996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784" y="267494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检索结果分析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6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3848" y="2715766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7246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23478"/>
            <a:ext cx="5663694" cy="4605215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00" y="1563638"/>
            <a:ext cx="1380952" cy="3057143"/>
          </a:xfrm>
          <a:prstGeom prst="rect">
            <a:avLst/>
          </a:prstGeom>
          <a:ln w="19050">
            <a:solidFill>
              <a:srgbClr val="0066CC"/>
            </a:solidFill>
          </a:ln>
        </p:spPr>
      </p:pic>
      <p:sp>
        <p:nvSpPr>
          <p:cNvPr id="6" name="文本框 7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339752" y="1131590"/>
            <a:ext cx="216024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121891"/>
            <a:ext cx="8568952" cy="3106043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工程索引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创刊于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1884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年，最初作为美国工程师协会联合会的“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Index Notes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1906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年美国工程杂志公司将其独立出来，并于同年出版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年卷本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定名为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Engineering Index Annual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1919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年后改为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Ei,Annual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1962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年，美国科学基金会资助其出版月刊，名为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Engineering 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Index,Bulletin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1968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年开始用现名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Ei,Monthly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1969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年起生产机读数据库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Compendex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1996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公司推出基于网络的</a:t>
            </a:r>
            <a:r>
              <a:rPr 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中国大陆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3808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8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5" y="843558"/>
            <a:ext cx="7146131" cy="389298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144" y="1347614"/>
            <a:ext cx="1893094" cy="1878806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5681" y="2590918"/>
            <a:ext cx="1514475" cy="1450181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9021" y="2880866"/>
            <a:ext cx="1514475" cy="992981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0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03734" y="2081213"/>
            <a:ext cx="364331" cy="35004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91680" y="1576154"/>
            <a:ext cx="2736304" cy="56354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9792" y="195485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快捷检索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699792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索引浏览功能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4672" y="1059582"/>
            <a:ext cx="6790134" cy="323969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410076" y="1563638"/>
            <a:ext cx="917972" cy="6477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223963" y="1707654"/>
            <a:ext cx="3077766" cy="6477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75410" y="4155926"/>
            <a:ext cx="3888581" cy="323165"/>
          </a:xfrm>
          <a:prstGeom prst="rect">
            <a:avLst/>
          </a:prstGeom>
          <a:solidFill>
            <a:srgbClr val="FFFF66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/>
              <a:t>从索引中勾选之后自动跳转到检索框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354366" y="3795886"/>
            <a:ext cx="0" cy="396478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762375" y="2355726"/>
            <a:ext cx="1457325" cy="702469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19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99792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可控词检索</a:t>
            </a:r>
            <a:endParaRPr 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-9699"/>
            <a:ext cx="5628084" cy="481369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589983" y="789310"/>
            <a:ext cx="1350169" cy="270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996307" y="1186210"/>
            <a:ext cx="4104085" cy="37742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3275856" y="2769865"/>
            <a:ext cx="2268140" cy="1619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292080" y="2877393"/>
            <a:ext cx="0" cy="702469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7359" y="1261334"/>
            <a:ext cx="2016224" cy="1477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可控</a:t>
            </a:r>
            <a:r>
              <a:rPr lang="zh-CN" altLang="en-US" dirty="0" smtClean="0"/>
              <a:t>词检索可以检索到数据库中所有与此主题词相关、拼写形式各异的文献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91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3" y="132160"/>
            <a:ext cx="6584156" cy="487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4919" y="573881"/>
            <a:ext cx="6746081" cy="4192191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112544" y="2247900"/>
            <a:ext cx="2591991" cy="21698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350" b="1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en-US" altLang="zh-CN" sz="135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非受控词：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Bio chars    </a:t>
            </a:r>
          </a:p>
          <a:p>
            <a:pPr>
              <a:defRPr/>
            </a:pPr>
            <a:r>
              <a:rPr lang="en-US" altLang="zh-CN" sz="1350" dirty="0"/>
              <a:t>Co-production    </a:t>
            </a:r>
          </a:p>
          <a:p>
            <a:pPr>
              <a:defRPr/>
            </a:pPr>
            <a:r>
              <a:rPr lang="en-US" altLang="zh-CN" sz="1350" dirty="0"/>
              <a:t>Petroleum</a:t>
            </a:r>
          </a:p>
          <a:p>
            <a:pPr>
              <a:defRPr/>
            </a:pPr>
            <a:r>
              <a:rPr lang="en-US" altLang="zh-CN" sz="1350" dirty="0"/>
              <a:t>based liquids   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Scale</a:t>
            </a:r>
            <a:r>
              <a:rPr lang="en-US" altLang="zh-CN" sz="1350" dirty="0"/>
              <a:t>    </a:t>
            </a:r>
          </a:p>
          <a:p>
            <a:pPr>
              <a:defRPr/>
            </a:pPr>
            <a:r>
              <a:rPr lang="en-US" altLang="zh-CN" sz="1350" dirty="0"/>
              <a:t>Selling prices  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Slow pyrolysis    </a:t>
            </a:r>
          </a:p>
          <a:p>
            <a:pPr>
              <a:defRPr/>
            </a:pPr>
            <a:r>
              <a:rPr lang="en-US" altLang="zh-CN" sz="1350" dirty="0"/>
              <a:t>Techno-economic assessment </a:t>
            </a:r>
          </a:p>
          <a:p>
            <a:pPr>
              <a:defRPr/>
            </a:pPr>
            <a:r>
              <a:rPr lang="en-US" altLang="zh-CN" sz="1350" dirty="0"/>
              <a:t>Two-stage process </a:t>
            </a:r>
            <a:endParaRPr lang="zh-CN" altLang="en-US" sz="1350" dirty="0"/>
          </a:p>
        </p:txBody>
      </p:sp>
      <p:sp>
        <p:nvSpPr>
          <p:cNvPr id="7" name="矩形 6"/>
          <p:cNvSpPr/>
          <p:nvPr/>
        </p:nvSpPr>
        <p:spPr>
          <a:xfrm>
            <a:off x="5112544" y="250031"/>
            <a:ext cx="2268141" cy="175432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350" b="1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受控词：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350" dirty="0"/>
              <a:t>Methanol fuels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Biomass</a:t>
            </a:r>
            <a:r>
              <a:rPr lang="en-US" altLang="zh-CN" sz="1350" dirty="0"/>
              <a:t>   </a:t>
            </a:r>
          </a:p>
          <a:p>
            <a:pPr>
              <a:defRPr/>
            </a:pPr>
            <a:r>
              <a:rPr lang="en-US" altLang="zh-CN" sz="1350" dirty="0"/>
              <a:t>Costs    </a:t>
            </a:r>
          </a:p>
          <a:p>
            <a:pPr>
              <a:defRPr/>
            </a:pPr>
            <a:r>
              <a:rPr lang="en-US" altLang="zh-CN" sz="1350" dirty="0"/>
              <a:t>Gasification   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Methanol </a:t>
            </a:r>
            <a:r>
              <a:rPr lang="en-US" altLang="zh-CN" sz="1350" dirty="0"/>
              <a:t>   </a:t>
            </a:r>
          </a:p>
          <a:p>
            <a:pPr>
              <a:defRPr/>
            </a:pPr>
            <a:r>
              <a:rPr lang="en-US" altLang="zh-CN" sz="1350" dirty="0"/>
              <a:t>Petroleum transportation   </a:t>
            </a:r>
          </a:p>
          <a:p>
            <a:pPr>
              <a:defRPr/>
            </a:pPr>
            <a:r>
              <a:rPr lang="en-US" altLang="zh-CN" sz="1350" dirty="0"/>
              <a:t>Synthesis gas </a:t>
            </a:r>
            <a:endParaRPr lang="zh-CN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1439466" y="2356247"/>
            <a:ext cx="1674019" cy="1338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作者关键词：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350" dirty="0"/>
              <a:t>Slow pyrolysis</a:t>
            </a:r>
          </a:p>
          <a:p>
            <a:pPr>
              <a:defRPr/>
            </a:pPr>
            <a:r>
              <a:rPr lang="en-US" altLang="zh-CN" sz="1350" dirty="0" err="1"/>
              <a:t>Biochar</a:t>
            </a:r>
            <a:endParaRPr lang="en-US" altLang="zh-CN" sz="1350" dirty="0"/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Biomass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Methanol </a:t>
            </a:r>
          </a:p>
          <a:p>
            <a:pPr>
              <a:defRPr/>
            </a:pPr>
            <a:r>
              <a:rPr lang="en-US" altLang="zh-CN" sz="1350" dirty="0"/>
              <a:t>Scale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519363" y="1625203"/>
            <a:ext cx="2593181" cy="2795588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2519363" y="3489722"/>
            <a:ext cx="2484835" cy="1079897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8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04" y="0"/>
            <a:ext cx="5503069" cy="513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54" y="303610"/>
            <a:ext cx="6716315" cy="470296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329113" y="3063478"/>
            <a:ext cx="3429000" cy="175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350" b="1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非受控词：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350" dirty="0"/>
              <a:t>Anode catalyst layer 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Direct methanol fuel cells (DMFCs) </a:t>
            </a:r>
          </a:p>
          <a:p>
            <a:pPr>
              <a:defRPr/>
            </a:pPr>
            <a:r>
              <a:rPr lang="en-US" altLang="zh-CN" sz="1350" dirty="0"/>
              <a:t>High cell performance  </a:t>
            </a: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High concentration methanol fuel    </a:t>
            </a:r>
            <a:r>
              <a:rPr lang="en-US" altLang="zh-CN" sz="1350" dirty="0"/>
              <a:t>Membrane electrode assemblies   </a:t>
            </a:r>
            <a:r>
              <a:rPr lang="en-US" altLang="zh-CN" sz="1350" dirty="0">
                <a:solidFill>
                  <a:srgbClr val="FF0000"/>
                </a:solidFill>
              </a:rPr>
              <a:t>Methanol crossover   </a:t>
            </a:r>
            <a:r>
              <a:rPr lang="en-US" altLang="zh-CN" sz="1350" dirty="0" err="1"/>
              <a:t>Polytetrafluoroethylene</a:t>
            </a:r>
            <a:r>
              <a:rPr lang="en-US" altLang="zh-CN" sz="1350" dirty="0"/>
              <a:t> (PTFE)  </a:t>
            </a:r>
          </a:p>
          <a:p>
            <a:pPr>
              <a:defRPr/>
            </a:pPr>
            <a:r>
              <a:rPr lang="en-US" altLang="zh-CN" sz="1350" dirty="0"/>
              <a:t>Wetting characteristics </a:t>
            </a:r>
            <a:endParaRPr lang="zh-CN" altLang="en-US" sz="1350" dirty="0"/>
          </a:p>
        </p:txBody>
      </p:sp>
      <p:sp>
        <p:nvSpPr>
          <p:cNvPr id="5" name="矩形 4"/>
          <p:cNvSpPr/>
          <p:nvPr/>
        </p:nvSpPr>
        <p:spPr>
          <a:xfrm>
            <a:off x="4301729" y="303610"/>
            <a:ext cx="3429000" cy="258532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350" b="1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受控词：</a:t>
            </a:r>
            <a:endParaRPr lang="en-US" altLang="zh-CN" sz="135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350" dirty="0">
                <a:solidFill>
                  <a:srgbClr val="FF0000"/>
                </a:solidFill>
              </a:rPr>
              <a:t>Direct methanol fuel cells (DMFC) </a:t>
            </a:r>
          </a:p>
          <a:p>
            <a:pPr>
              <a:defRPr/>
            </a:pPr>
            <a:r>
              <a:rPr lang="en-US" altLang="zh-CN" sz="1350" dirty="0"/>
              <a:t>Design </a:t>
            </a:r>
          </a:p>
          <a:p>
            <a:pPr>
              <a:defRPr/>
            </a:pPr>
            <a:r>
              <a:rPr lang="en-US" altLang="zh-CN" sz="1350" dirty="0"/>
              <a:t>Diffusion  </a:t>
            </a:r>
          </a:p>
          <a:p>
            <a:pPr>
              <a:defRPr/>
            </a:pPr>
            <a:r>
              <a:rPr lang="en-US" altLang="zh-CN" sz="135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Diffusion coatings  </a:t>
            </a:r>
          </a:p>
          <a:p>
            <a:pPr>
              <a:defRPr/>
            </a:pPr>
            <a:r>
              <a:rPr lang="en-US" altLang="zh-CN" sz="1350" dirty="0"/>
              <a:t>Fabrication  </a:t>
            </a:r>
          </a:p>
          <a:p>
            <a:pPr>
              <a:defRPr/>
            </a:pPr>
            <a:r>
              <a:rPr lang="en-US" altLang="zh-CN" sz="1350" dirty="0"/>
              <a:t>Hydrophobicity  </a:t>
            </a:r>
          </a:p>
          <a:p>
            <a:pPr>
              <a:defRPr/>
            </a:pPr>
            <a:r>
              <a:rPr lang="en-US" altLang="zh-CN" sz="1350" dirty="0"/>
              <a:t>Methanol  </a:t>
            </a:r>
          </a:p>
          <a:p>
            <a:pPr>
              <a:defRPr/>
            </a:pPr>
            <a:r>
              <a:rPr lang="en-US" altLang="zh-CN" sz="1350" dirty="0"/>
              <a:t>Methanol fuels </a:t>
            </a:r>
          </a:p>
          <a:p>
            <a:pPr>
              <a:defRPr/>
            </a:pPr>
            <a:r>
              <a:rPr lang="en-US" altLang="zh-CN" sz="1350" dirty="0"/>
              <a:t>Porous materials  </a:t>
            </a:r>
          </a:p>
          <a:p>
            <a:pPr>
              <a:defRPr/>
            </a:pPr>
            <a:r>
              <a:rPr lang="en-US" altLang="zh-CN" sz="1350" dirty="0"/>
              <a:t>Statistical mechanics </a:t>
            </a:r>
          </a:p>
          <a:p>
            <a:pPr>
              <a:defRPr/>
            </a:pPr>
            <a:r>
              <a:rPr lang="en-US" altLang="zh-CN" sz="1350" dirty="0"/>
              <a:t>Wetting </a:t>
            </a:r>
            <a:endParaRPr lang="zh-CN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1439466" y="844154"/>
            <a:ext cx="2700338" cy="11310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350" b="1" dirty="0">
                <a:latin typeface="微软雅黑" pitchFamily="34" charset="-122"/>
                <a:ea typeface="微软雅黑" pitchFamily="34" charset="-122"/>
              </a:rPr>
              <a:t>作者关键词</a:t>
            </a:r>
            <a:r>
              <a:rPr lang="zh-CN" altLang="en-US" sz="1350" b="1" dirty="0"/>
              <a:t>：</a:t>
            </a:r>
            <a:endParaRPr lang="en-US" altLang="zh-CN" sz="1350" b="1" dirty="0"/>
          </a:p>
          <a:p>
            <a:pPr>
              <a:defRPr/>
            </a:pPr>
            <a:r>
              <a:rPr lang="en-US" altLang="zh-CN" sz="1350" dirty="0"/>
              <a:t>Direct methanol fuel cell </a:t>
            </a:r>
          </a:p>
          <a:p>
            <a:pPr>
              <a:defRPr/>
            </a:pPr>
            <a:r>
              <a:rPr lang="en-US" altLang="zh-CN" sz="1350" b="1" dirty="0">
                <a:solidFill>
                  <a:srgbClr val="FFFF00"/>
                </a:solidFill>
              </a:rPr>
              <a:t>Diffusion media</a:t>
            </a:r>
          </a:p>
          <a:p>
            <a:pPr>
              <a:defRPr/>
            </a:pPr>
            <a:r>
              <a:rPr lang="en-US" altLang="zh-CN" sz="1350" dirty="0"/>
              <a:t>Methanol crossover</a:t>
            </a:r>
          </a:p>
          <a:p>
            <a:pPr>
              <a:defRPr/>
            </a:pPr>
            <a:r>
              <a:rPr lang="en-US" altLang="zh-CN" sz="1350" dirty="0"/>
              <a:t>High concentration methanol fuel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311004" y="2356247"/>
            <a:ext cx="1990725" cy="1676400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412207" y="3759994"/>
            <a:ext cx="1889522" cy="432197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95485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逻辑运算符的优先顺序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6064" y="1200150"/>
            <a:ext cx="7108304" cy="2667000"/>
          </a:xfrm>
          <a:prstGeom prst="rect">
            <a:avLst/>
          </a:prstGeom>
        </p:spPr>
        <p:txBody>
          <a:bodyPr/>
          <a:lstStyle/>
          <a:p>
            <a:pPr lvl="0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按检索式输入的顺序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rtl="0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AND b OR c    will be searched as    (a AND b) OR c</a:t>
            </a: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OR b AND c    will be searched as    (a OR b) AND c</a:t>
            </a:r>
          </a:p>
          <a:p>
            <a:pPr lvl="1" rtl="0">
              <a:buClr>
                <a:srgbClr val="FF0000"/>
              </a:buClr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OR b NOT c    will be searched as    (a OR b) NOT c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19872" y="2139702"/>
            <a:ext cx="20882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419872" y="2715766"/>
            <a:ext cx="20882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419872" y="3291830"/>
            <a:ext cx="20882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8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7784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7" y="843558"/>
            <a:ext cx="7802993" cy="3881699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5736" y="539505"/>
            <a:ext cx="1226904" cy="418022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9904" y="627335"/>
            <a:ext cx="7942077" cy="3529434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6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45" y="843558"/>
            <a:ext cx="6473095" cy="3848671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105149" y="1203598"/>
            <a:ext cx="3835003" cy="32385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2862907" y="2067695"/>
            <a:ext cx="3293269" cy="2160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699792" y="123478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检索历史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4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1520" y="195486"/>
            <a:ext cx="2366020" cy="421555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397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31590"/>
            <a:ext cx="9029840" cy="3071118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496" y="705234"/>
            <a:ext cx="4099215" cy="406125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1920" y="716035"/>
            <a:ext cx="5210817" cy="377229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460" y="1478632"/>
            <a:ext cx="8739912" cy="266265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70534" y="1203598"/>
            <a:ext cx="857250" cy="55006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218431" y="1417861"/>
            <a:ext cx="432197" cy="3869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2627784" y="195486"/>
            <a:ext cx="4176464" cy="349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个性化服务功能</a:t>
            </a:r>
            <a:endParaRPr lang="zh-CN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89534"/>
            <a:ext cx="6624736" cy="391491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2483768" y="3219822"/>
            <a:ext cx="27363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3848" y="2787774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529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17823"/>
            <a:ext cx="5566285" cy="393990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3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学位论文检索方法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2461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平台选库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39952" y="2499742"/>
            <a:ext cx="6480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1520" y="95186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419622"/>
            <a:ext cx="4586312" cy="298754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11972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43558"/>
            <a:ext cx="6734102" cy="3970015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——PQDT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文摘基本检索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52021"/>
            <a:ext cx="5066754" cy="3807961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——PQDT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文摘高级检索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57" y="844516"/>
            <a:ext cx="3343892" cy="3815466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2884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21537"/>
            <a:ext cx="4749914" cy="3910453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——PQDT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文摘浏览功能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771550"/>
            <a:ext cx="5093074" cy="398549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159563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4977445" cy="3914041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662461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078198"/>
            <a:ext cx="3715874" cy="3444759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8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5019296" cy="384560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37" y="716033"/>
            <a:ext cx="5147972" cy="400751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60" y="1491630"/>
            <a:ext cx="6261525" cy="3032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163802"/>
            <a:ext cx="4142306" cy="338481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338" y="843557"/>
            <a:ext cx="5013517" cy="387998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886178"/>
            <a:ext cx="6816983" cy="3805668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9" name="矩形 8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检索结果引用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4923662" cy="3821218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检索结果输出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8" y="1635646"/>
            <a:ext cx="5388938" cy="2960880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643758"/>
            <a:ext cx="5704762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2302083"/>
              </p:ext>
            </p:extLst>
          </p:nvPr>
        </p:nvGraphicFramePr>
        <p:xfrm>
          <a:off x="683568" y="771550"/>
          <a:ext cx="7704856" cy="3958506"/>
        </p:xfrm>
        <a:graphic>
          <a:graphicData uri="http://schemas.openxmlformats.org/drawingml/2006/table">
            <a:tbl>
              <a:tblPr/>
              <a:tblGrid>
                <a:gridCol w="725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solidFill>
                            <a:schemeClr val="bg1"/>
                          </a:solidFill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名称</a:t>
                      </a:r>
                      <a:endParaRPr lang="zh-CN" sz="1200" b="1" kern="100" dirty="0">
                        <a:solidFill>
                          <a:schemeClr val="bg1"/>
                        </a:solidFill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solidFill>
                            <a:schemeClr val="bg1"/>
                          </a:solidFill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标</a:t>
                      </a:r>
                      <a:r>
                        <a:rPr lang="zh-CN" altLang="en-US" sz="1200" b="1" kern="100" dirty="0" smtClean="0">
                          <a:solidFill>
                            <a:schemeClr val="bg1"/>
                          </a:solidFill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识</a:t>
                      </a:r>
                      <a:endParaRPr lang="zh-CN" sz="1200" b="1" kern="100" dirty="0">
                        <a:solidFill>
                          <a:schemeClr val="bg1"/>
                        </a:solidFill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solidFill>
                            <a:schemeClr val="bg1"/>
                          </a:solidFill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说明</a:t>
                      </a:r>
                      <a:endParaRPr lang="zh-CN" sz="1200" b="1" kern="100" dirty="0">
                        <a:solidFill>
                          <a:schemeClr val="bg1"/>
                        </a:solidFill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solidFill>
                            <a:schemeClr val="bg1"/>
                          </a:solidFill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举例</a:t>
                      </a:r>
                      <a:endParaRPr lang="zh-CN" sz="1200" b="1" kern="100" dirty="0">
                        <a:solidFill>
                          <a:schemeClr val="bg1"/>
                        </a:solidFill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81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逻</a:t>
                      </a:r>
                      <a:endParaRPr lang="zh-CN" sz="1200" b="1" kern="100" dirty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辑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算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符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and</a:t>
                      </a:r>
                      <a:endParaRPr lang="zh-CN" sz="1200" b="1" kern="100" dirty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连接限定词，缩小检索。系统默认为</a:t>
                      </a:r>
                      <a:r>
                        <a:rPr kumimoji="0" lang="en-US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and</a:t>
                      </a:r>
                      <a:endParaRPr kumimoji="0" lang="zh-CN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Information and retrieval</a:t>
                      </a:r>
                      <a:endParaRPr kumimoji="0" 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or</a:t>
                      </a:r>
                      <a:endParaRPr lang="zh-CN" altLang="en-US" sz="1200" b="1" kern="100" dirty="0" smtClean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连接同义词，扩大检索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Internet or www or web</a:t>
                      </a:r>
                      <a:endParaRPr kumimoji="0" lang="zh-CN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not</a:t>
                      </a:r>
                      <a:endParaRPr lang="zh-CN" sz="1200" b="1" kern="100" dirty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排除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Energy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not nuclear</a:t>
                      </a:r>
                      <a:endParaRPr kumimoji="0" 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30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截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词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符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b="1" kern="100" dirty="0" smtClean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*</a:t>
                      </a:r>
                      <a:endParaRPr lang="zh-CN" sz="1200" b="1" kern="100" dirty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无限截词符，可以出现在一个词的任何位置，代表一个或多个字符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comput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kumimoji="0" 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命中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computer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computers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computation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endParaRPr kumimoji="0" 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3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?</a:t>
                      </a:r>
                      <a:endParaRPr lang="zh-CN" sz="1200" b="1" kern="100" dirty="0"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有限截词符，</a:t>
                      </a: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出现在词中</a:t>
                      </a:r>
                      <a:r>
                        <a:rPr kumimoji="0" 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代表一个字符</a:t>
                      </a:r>
                      <a:endParaRPr kumimoji="0" lang="zh-CN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Wom?n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命中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woman</a:t>
                      </a:r>
                      <a:r>
                        <a:rPr kumimoji="0" 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women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；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fib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?? </a:t>
                      </a:r>
                      <a:r>
                        <a:rPr kumimoji="0" 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命中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fiber</a:t>
                      </a:r>
                      <a:r>
                        <a:rPr kumimoji="0" 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fibre</a:t>
                      </a:r>
                      <a:endParaRPr kumimoji="0" 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4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位</a:t>
                      </a:r>
                      <a:endParaRPr lang="en-US" altLang="zh-CN" sz="1200" b="1" kern="100" dirty="0" smtClean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置</a:t>
                      </a:r>
                      <a:endParaRPr lang="en-US" altLang="zh-CN" sz="1200" b="1" kern="100" dirty="0" smtClean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运</a:t>
                      </a:r>
                      <a:endParaRPr lang="en-US" altLang="zh-CN" sz="1200" b="1" kern="100" dirty="0" smtClean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算</a:t>
                      </a:r>
                      <a:endParaRPr lang="en-US" altLang="zh-CN" sz="1200" b="1" kern="100" dirty="0" smtClean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 smtClean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符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PRE/n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查找包含一个检索词语先于另一个词语指定字数的文档。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behavioural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 PRE/3 disturbances 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99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b="1" kern="100" dirty="0">
                        <a:latin typeface="华文宋体" pitchFamily="2" charset="-122"/>
                        <a:ea typeface="华文宋体" pitchFamily="2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NEAR/n</a:t>
                      </a:r>
                      <a:endParaRPr lang="zh-CN" altLang="en-US" sz="1200" b="1" kern="100" dirty="0" smtClean="0">
                        <a:solidFill>
                          <a:srgbClr val="FF0000"/>
                        </a:solidFill>
                        <a:latin typeface="Calibri" pitchFamily="34" charset="0"/>
                        <a:ea typeface="楷体" pitchFamily="49" charset="-122"/>
                        <a:cs typeface="Calibri" pitchFamily="34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查找包含间隔指定数量字词的两个检索词</a:t>
                      </a:r>
                      <a:endParaRPr kumimoji="0" lang="zh-CN" altLang="zh-CN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/>
                        </a:rPr>
                        <a:t>nursing</a:t>
                      </a:r>
                      <a:r>
                        <a:rPr lang="en-US" altLang="zh-CN" sz="1200" kern="1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/>
                        </a:rPr>
                        <a:t> N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/>
                        </a:rPr>
                        <a:t>EAR/3</a:t>
                      </a:r>
                      <a:r>
                        <a:rPr lang="en-US" altLang="zh-CN" sz="1200" kern="1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/>
                        </a:rPr>
                        <a:t> 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/>
                        </a:rPr>
                        <a:t>education</a:t>
                      </a:r>
                      <a:endParaRPr lang="zh-CN" alt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词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组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检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索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latin typeface="Calibri" pitchFamily="34" charset="0"/>
                          <a:ea typeface="楷体" pitchFamily="49" charset="-122"/>
                          <a:cs typeface="Calibri" pitchFamily="34" charset="0"/>
                        </a:rPr>
                        <a:t>“  ”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0" lang="zh-CN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词组检索，引号内不能插入其他字符，次序不能改变。若两词之间用连词符、逗号等连接时，系统将自动按照词组检索 </a:t>
                      </a:r>
                      <a:endParaRPr kumimoji="0" lang="zh-CN" altLang="zh-CN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“energy conservation”</a:t>
                      </a:r>
                      <a:endParaRPr kumimoji="0" lang="zh-CN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9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华文宋体" pitchFamily="2" charset="-122"/>
                          <a:ea typeface="华文宋体" pitchFamily="2" charset="-122"/>
                          <a:cs typeface="Times New Roman"/>
                        </a:rPr>
                        <a:t>备注</a:t>
                      </a: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0" lang="zh-CN" altLang="zh-CN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系统不区分大</a:t>
                      </a:r>
                      <a:r>
                        <a:rPr kumimoji="0" lang="zh-CN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Times New Roman" pitchFamily="18" charset="0"/>
                        </a:rPr>
                        <a:t>小写</a:t>
                      </a:r>
                      <a:endParaRPr kumimoji="0" lang="zh-CN" altLang="zh-CN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51436" marR="514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检索规则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1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1043608" y="1118761"/>
            <a:ext cx="7056784" cy="286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1F497D"/>
              </a:buClr>
            </a:pP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ProQuest</a:t>
            </a:r>
            <a:r>
              <a:rPr lang="zh-CN" altLang="en-US" sz="16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学位论文全文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数据库是</a:t>
            </a: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</a:t>
            </a:r>
            <a:r>
              <a:rPr lang="en-US" altLang="zh-CN" sz="165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高质量学位论文全文的数据库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，提供</a:t>
            </a: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PQDT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文摘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中部分硕、博士论文的全文，涉及文、理、工、农、医各个学科领域，数据可追溯到</a:t>
            </a:r>
            <a:r>
              <a:rPr lang="en-US" altLang="zh-CN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1926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年，目前拥有论文十几万篇。 </a:t>
            </a:r>
            <a:endParaRPr lang="en-US" altLang="zh-CN" sz="16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1F497D"/>
              </a:buClr>
            </a:pP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每年更新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5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1F497D"/>
              </a:buClr>
            </a:pP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全国高校采购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集团每个成员馆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每年购买</a:t>
            </a: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PQDT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数据库中</a:t>
            </a:r>
            <a:r>
              <a:rPr lang="en-US" altLang="zh-CN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篇学位论文全文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，全部成员馆共享已购论文，</a:t>
            </a: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多家成员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馆共享自</a:t>
            </a:r>
            <a:r>
              <a:rPr lang="en-US" altLang="zh-CN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001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年以来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所购全部</a:t>
            </a:r>
            <a:r>
              <a:rPr lang="zh-CN" altLang="en-US" sz="16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硕、博论文</a:t>
            </a:r>
            <a:r>
              <a:rPr lang="zh-CN" altLang="en-US" sz="165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全文。        </a:t>
            </a:r>
            <a:endParaRPr lang="zh-CN" altLang="en-US" sz="16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9089" y="956836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06477" y="237877"/>
            <a:ext cx="5509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学位论文全文数据库</a:t>
            </a:r>
          </a:p>
        </p:txBody>
      </p:sp>
    </p:spTree>
    <p:extLst>
      <p:ext uri="{BB962C8B-B14F-4D97-AF65-F5344CB8AC3E}">
        <p14:creationId xmlns:p14="http://schemas.microsoft.com/office/powerpoint/2010/main" val="384702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9" y="828233"/>
            <a:ext cx="7924919" cy="3903757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3" y="1203598"/>
            <a:ext cx="8208789" cy="100482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3059832" y="2283718"/>
            <a:ext cx="0" cy="49639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9"/>
          <p:cNvSpPr txBox="1"/>
          <p:nvPr/>
        </p:nvSpPr>
        <p:spPr>
          <a:xfrm>
            <a:off x="251520" y="19868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62461" y="237877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万方数据检索历史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9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179512" y="899189"/>
            <a:ext cx="5442743" cy="2839108"/>
            <a:chOff x="59754" y="1268760"/>
            <a:chExt cx="9048750" cy="4308127"/>
          </a:xfrm>
        </p:grpSpPr>
        <p:pic>
          <p:nvPicPr>
            <p:cNvPr id="8909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4" y="1268760"/>
              <a:ext cx="9048750" cy="4308127"/>
            </a:xfrm>
            <a:prstGeom prst="rect">
              <a:avLst/>
            </a:prstGeom>
            <a:noFill/>
            <a:ln w="25400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096" name="矩形 1"/>
            <p:cNvSpPr>
              <a:spLocks noChangeArrowheads="1"/>
            </p:cNvSpPr>
            <p:nvPr/>
          </p:nvSpPr>
          <p:spPr bwMode="auto">
            <a:xfrm>
              <a:off x="1331640" y="5229200"/>
              <a:ext cx="3096344" cy="216024"/>
            </a:xfrm>
            <a:prstGeom prst="rect">
              <a:avLst/>
            </a:prstGeom>
            <a:noFill/>
            <a:ln w="25400" algn="ctr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pic>
        <p:nvPicPr>
          <p:cNvPr id="1331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843558"/>
            <a:ext cx="6853039" cy="3913980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椭圆 4"/>
          <p:cNvSpPr>
            <a:spLocks noChangeArrowheads="1"/>
          </p:cNvSpPr>
          <p:nvPr/>
        </p:nvSpPr>
        <p:spPr bwMode="auto">
          <a:xfrm>
            <a:off x="7092280" y="2700535"/>
            <a:ext cx="540544" cy="2000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0493" y="237877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全文库基本检索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1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202539" cy="3888432"/>
          </a:xfrm>
          <a:prstGeom prst="rect">
            <a:avLst/>
          </a:prstGeom>
          <a:noFill/>
          <a:ln w="254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4" name="圆角矩形 1"/>
          <p:cNvSpPr>
            <a:spLocks noChangeArrowheads="1"/>
          </p:cNvSpPr>
          <p:nvPr/>
        </p:nvSpPr>
        <p:spPr bwMode="auto">
          <a:xfrm>
            <a:off x="2465785" y="2211710"/>
            <a:ext cx="3834407" cy="63817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337769" y="3652846"/>
            <a:ext cx="4482703" cy="9351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indent="0">
              <a:lnSpc>
                <a:spcPts val="135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：输入的每一个检索词之间的关系相当于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1350"/>
              </a:lnSpc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任一词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：输入的每一个检索词之间的关系相当于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135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使用西文双引号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”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搜索精确的关键词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135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不用截词符和位置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算符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06477" y="237877"/>
            <a:ext cx="5941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全文库高级检索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3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51520" y="211626"/>
            <a:ext cx="2862263" cy="4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005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学位论文</a:t>
            </a:r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检索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06477" y="237877"/>
            <a:ext cx="5941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——ProQuest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全文库检索结果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5" y="843558"/>
            <a:ext cx="4928766" cy="3880954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09" y="687128"/>
            <a:ext cx="4858845" cy="4031502"/>
          </a:xfrm>
          <a:prstGeom prst="rect">
            <a:avLst/>
          </a:prstGeom>
          <a:ln w="22225">
            <a:solidFill>
              <a:srgbClr val="0066CC"/>
            </a:solidFill>
          </a:ln>
        </p:spPr>
      </p:pic>
    </p:spTree>
    <p:extLst>
      <p:ext uri="{BB962C8B-B14F-4D97-AF65-F5344CB8AC3E}">
        <p14:creationId xmlns:p14="http://schemas.microsoft.com/office/powerpoint/2010/main" val="29889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3848" y="1883608"/>
            <a:ext cx="372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  常用检索工具介绍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3848" y="2715766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中文常用检索工具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Village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学位论文检索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专利信息检索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921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10533" y="165869"/>
            <a:ext cx="356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200151"/>
            <a:ext cx="7344816" cy="2235696"/>
          </a:xfrm>
          <a:prstGeom prst="rect">
            <a:avLst/>
          </a:prstGeom>
        </p:spPr>
        <p:txBody>
          <a:bodyPr/>
          <a:lstStyle/>
          <a:p>
            <a:pPr marL="285750" lvl="0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Derwent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Innovations Index(DII)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Derwent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Thomson Scientific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公司出版的基于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of Knowledge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平台的专利数据库，包含</a:t>
            </a: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Derwent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公司出版的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World Patents Index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WPI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Patents Citation Index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PCI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）两个数据库的内容，提供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1963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多个国家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多个专利机构的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多万条专利信息，部分可看到全文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rtl="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数据库每周更新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0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71550"/>
            <a:ext cx="7306741" cy="3988419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310533" y="165869"/>
            <a:ext cx="356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基本检索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923678"/>
            <a:ext cx="1941854" cy="1098262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43558"/>
            <a:ext cx="6657475" cy="391272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806477" y="237877"/>
            <a:ext cx="5941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被引专利检索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3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70" y="843558"/>
            <a:ext cx="5325775" cy="3892538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094509" y="195486"/>
            <a:ext cx="3709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化合物检索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5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22765"/>
            <a:ext cx="6141076" cy="3890007"/>
          </a:xfrm>
          <a:prstGeom prst="rect">
            <a:avLst/>
          </a:prstGeom>
          <a:ln w="25400">
            <a:solidFill>
              <a:srgbClr val="0066CC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094509" y="195486"/>
            <a:ext cx="320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高级检索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6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221" y="843557"/>
            <a:ext cx="7250905" cy="392370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1331119" y="2351062"/>
            <a:ext cx="4646065" cy="364188"/>
            <a:chOff x="144875" y="3374465"/>
            <a:chExt cx="6194343" cy="486336"/>
          </a:xfrm>
        </p:grpSpPr>
        <p:sp>
          <p:nvSpPr>
            <p:cNvPr id="86034" name="矩形标注 6"/>
            <p:cNvSpPr>
              <a:spLocks noChangeArrowheads="1"/>
            </p:cNvSpPr>
            <p:nvPr/>
          </p:nvSpPr>
          <p:spPr bwMode="auto">
            <a:xfrm>
              <a:off x="5076911" y="3374465"/>
              <a:ext cx="1262307" cy="486336"/>
            </a:xfrm>
            <a:prstGeom prst="wedgeRectCallout">
              <a:avLst>
                <a:gd name="adj1" fmla="val -71375"/>
                <a:gd name="adj2" fmla="val -1343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专利权人</a:t>
              </a:r>
            </a:p>
          </p:txBody>
        </p:sp>
        <p:cxnSp>
          <p:nvCxnSpPr>
            <p:cNvPr id="18" name="直接连接符 17"/>
            <p:cNvCxnSpPr/>
            <p:nvPr/>
          </p:nvCxnSpPr>
          <p:spPr bwMode="auto">
            <a:xfrm>
              <a:off x="144875" y="3573016"/>
              <a:ext cx="4681228" cy="0"/>
            </a:xfrm>
            <a:prstGeom prst="line">
              <a:avLst/>
            </a:prstGeom>
            <a:gradFill rotWithShape="1">
              <a:gsLst>
                <a:gs pos="0">
                  <a:schemeClr val="accent1">
                    <a:gamma/>
                    <a:shade val="6078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1331118" y="3039800"/>
            <a:ext cx="4163260" cy="792423"/>
            <a:chOff x="250825" y="4076700"/>
            <a:chExt cx="4826000" cy="592915"/>
          </a:xfrm>
        </p:grpSpPr>
        <p:sp>
          <p:nvSpPr>
            <p:cNvPr id="86032" name="矩形标注 7"/>
            <p:cNvSpPr>
              <a:spLocks noChangeArrowheads="1"/>
            </p:cNvSpPr>
            <p:nvPr/>
          </p:nvSpPr>
          <p:spPr bwMode="auto">
            <a:xfrm>
              <a:off x="3346987" y="4399837"/>
              <a:ext cx="1729838" cy="269778"/>
            </a:xfrm>
            <a:prstGeom prst="wedgeRectCallout">
              <a:avLst>
                <a:gd name="adj1" fmla="val -64820"/>
                <a:gd name="adj2" fmla="val -16800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德温特优先入藏号</a:t>
              </a: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>
              <a:off x="250825" y="4076700"/>
              <a:ext cx="2881313" cy="0"/>
            </a:xfrm>
            <a:prstGeom prst="line">
              <a:avLst/>
            </a:prstGeom>
            <a:gradFill rotWithShape="1">
              <a:gsLst>
                <a:gs pos="0">
                  <a:schemeClr val="accent1">
                    <a:gamma/>
                    <a:shade val="6078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grpSp>
        <p:nvGrpSpPr>
          <p:cNvPr id="5" name="组合 6"/>
          <p:cNvGrpSpPr>
            <a:grpSpLocks/>
          </p:cNvGrpSpPr>
          <p:nvPr/>
        </p:nvGrpSpPr>
        <p:grpSpPr bwMode="auto">
          <a:xfrm>
            <a:off x="4800928" y="2859782"/>
            <a:ext cx="3227459" cy="360040"/>
            <a:chOff x="3563888" y="4221163"/>
            <a:chExt cx="3311578" cy="215900"/>
          </a:xfrm>
        </p:grpSpPr>
        <p:sp>
          <p:nvSpPr>
            <p:cNvPr id="86030" name="矩形标注 9"/>
            <p:cNvSpPr>
              <a:spLocks noChangeArrowheads="1"/>
            </p:cNvSpPr>
            <p:nvPr/>
          </p:nvSpPr>
          <p:spPr bwMode="auto">
            <a:xfrm>
              <a:off x="5219677" y="4221163"/>
              <a:ext cx="1655789" cy="215900"/>
            </a:xfrm>
            <a:prstGeom prst="wedgeRectCallout">
              <a:avLst>
                <a:gd name="adj1" fmla="val -61630"/>
                <a:gd name="adj2" fmla="val 2352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该专利被引用情况</a:t>
              </a:r>
            </a:p>
          </p:txBody>
        </p:sp>
        <p:cxnSp>
          <p:nvCxnSpPr>
            <p:cNvPr id="22" name="直接连接符 21"/>
            <p:cNvCxnSpPr/>
            <p:nvPr/>
          </p:nvCxnSpPr>
          <p:spPr bwMode="auto">
            <a:xfrm flipV="1">
              <a:off x="3563888" y="4403726"/>
              <a:ext cx="1536723" cy="3175"/>
            </a:xfrm>
            <a:prstGeom prst="line">
              <a:avLst/>
            </a:prstGeom>
            <a:gradFill rotWithShape="1">
              <a:gsLst>
                <a:gs pos="0">
                  <a:schemeClr val="accent1">
                    <a:gamma/>
                    <a:shade val="6078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grpSp>
        <p:nvGrpSpPr>
          <p:cNvPr id="6" name="组合 7"/>
          <p:cNvGrpSpPr>
            <a:grpSpLocks/>
          </p:cNvGrpSpPr>
          <p:nvPr/>
        </p:nvGrpSpPr>
        <p:grpSpPr bwMode="auto">
          <a:xfrm>
            <a:off x="998538" y="3147819"/>
            <a:ext cx="1413222" cy="323852"/>
            <a:chOff x="250825" y="4292600"/>
            <a:chExt cx="1884296" cy="431802"/>
          </a:xfrm>
        </p:grpSpPr>
        <p:sp>
          <p:nvSpPr>
            <p:cNvPr id="86028" name="椭圆 23"/>
            <p:cNvSpPr>
              <a:spLocks noChangeArrowheads="1"/>
            </p:cNvSpPr>
            <p:nvPr/>
          </p:nvSpPr>
          <p:spPr bwMode="auto">
            <a:xfrm>
              <a:off x="250825" y="4292600"/>
              <a:ext cx="649288" cy="2159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/>
            </a:p>
          </p:txBody>
        </p:sp>
        <p:sp>
          <p:nvSpPr>
            <p:cNvPr id="86029" name="矩形标注 25"/>
            <p:cNvSpPr>
              <a:spLocks noChangeArrowheads="1"/>
            </p:cNvSpPr>
            <p:nvPr/>
          </p:nvSpPr>
          <p:spPr bwMode="auto">
            <a:xfrm>
              <a:off x="1116013" y="4400551"/>
              <a:ext cx="1019108" cy="323851"/>
            </a:xfrm>
            <a:prstGeom prst="wedgeRectCallout">
              <a:avLst>
                <a:gd name="adj1" fmla="val -76398"/>
                <a:gd name="adj2" fmla="val -55079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摘要</a:t>
              </a:r>
            </a:p>
          </p:txBody>
        </p:sp>
      </p:grp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1403648" y="1851669"/>
            <a:ext cx="4573536" cy="499393"/>
            <a:chOff x="222373" y="2827137"/>
            <a:chExt cx="6097132" cy="666555"/>
          </a:xfrm>
        </p:grpSpPr>
        <p:cxnSp>
          <p:nvCxnSpPr>
            <p:cNvPr id="14" name="直接连接符 13"/>
            <p:cNvCxnSpPr/>
            <p:nvPr/>
          </p:nvCxnSpPr>
          <p:spPr bwMode="auto">
            <a:xfrm flipV="1">
              <a:off x="222373" y="3458730"/>
              <a:ext cx="4182434" cy="34962"/>
            </a:xfrm>
            <a:prstGeom prst="line">
              <a:avLst/>
            </a:prstGeom>
            <a:gradFill rotWithShape="1">
              <a:gsLst>
                <a:gs pos="0">
                  <a:schemeClr val="accent1">
                    <a:gamma/>
                    <a:shade val="6078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86027" name="矩形标注 4"/>
            <p:cNvSpPr>
              <a:spLocks noChangeArrowheads="1"/>
            </p:cNvSpPr>
            <p:nvPr/>
          </p:nvSpPr>
          <p:spPr bwMode="auto">
            <a:xfrm>
              <a:off x="4793685" y="2827137"/>
              <a:ext cx="1525820" cy="504460"/>
            </a:xfrm>
            <a:prstGeom prst="wedgeRectCallout">
              <a:avLst>
                <a:gd name="adj1" fmla="val -76394"/>
                <a:gd name="adj2" fmla="val 7773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专利发明人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3094509" y="195486"/>
            <a:ext cx="450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检索结果 专利详细信息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5536" y="195486"/>
            <a:ext cx="2798068" cy="421556"/>
          </a:xfrm>
          <a:prstGeom prst="rect">
            <a:avLst/>
          </a:prstGeom>
        </p:spPr>
        <p:txBody>
          <a:bodyPr/>
          <a:lstStyle/>
          <a:p>
            <a:pPr lvl="0" algn="ctr" rtl="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德温特世界专利索引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4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模板(1)</Template>
  <TotalTime>2114</TotalTime>
  <Words>3556</Words>
  <Application>Microsoft Office PowerPoint</Application>
  <PresentationFormat>全屏显示(16:9)</PresentationFormat>
  <Paragraphs>606</Paragraphs>
  <Slides>125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35" baseType="lpstr">
      <vt:lpstr>华文宋体</vt:lpstr>
      <vt:lpstr>楷体</vt:lpstr>
      <vt:lpstr>宋体</vt:lpstr>
      <vt:lpstr>微软雅黑</vt:lpstr>
      <vt:lpstr>Arial</vt:lpstr>
      <vt:lpstr>Calibri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WIPO-esp@cenet          世界知识产权组织的专利 报道WIPO（世界知识产权组织）在最近24小时内公布的专利申请，只提供目录信息。每周更新。  EP-esp@cenet                欧洲专利局的专利 报道European Patent Office（欧洲专利局）在最近24小时内公布的专利申请，只提供目录信息。每周更新。  Worldwide                      世界范围专利 世界范围专利数据库（Worldwide）用英文文摘报道80多个国家和地区的专利文献，并且可浏览多个国家专利全文说明书。  网址：http://worldwide.espacenet.com/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DUTL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陈陶</dc:creator>
  <cp:lastModifiedBy>Administrator</cp:lastModifiedBy>
  <cp:revision>137</cp:revision>
  <dcterms:created xsi:type="dcterms:W3CDTF">2014-12-08T07:14:55Z</dcterms:created>
  <dcterms:modified xsi:type="dcterms:W3CDTF">2016-03-17T00:25:25Z</dcterms:modified>
</cp:coreProperties>
</file>